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281" r:id="rId3"/>
    <p:sldId id="283" r:id="rId4"/>
    <p:sldId id="282" r:id="rId5"/>
    <p:sldId id="286" r:id="rId6"/>
    <p:sldId id="287" r:id="rId7"/>
    <p:sldId id="289" r:id="rId8"/>
    <p:sldId id="290" r:id="rId9"/>
    <p:sldId id="291" r:id="rId10"/>
    <p:sldId id="292" r:id="rId11"/>
    <p:sldId id="293" r:id="rId12"/>
    <p:sldId id="294" r:id="rId13"/>
    <p:sldId id="277" r:id="rId14"/>
    <p:sldId id="288" r:id="rId15"/>
    <p:sldId id="302" r:id="rId16"/>
    <p:sldId id="301" r:id="rId17"/>
    <p:sldId id="300" r:id="rId18"/>
    <p:sldId id="308" r:id="rId19"/>
    <p:sldId id="309" r:id="rId20"/>
    <p:sldId id="310" r:id="rId21"/>
    <p:sldId id="296" r:id="rId22"/>
    <p:sldId id="295" r:id="rId23"/>
    <p:sldId id="299" r:id="rId24"/>
    <p:sldId id="303" r:id="rId25"/>
    <p:sldId id="304" r:id="rId26"/>
    <p:sldId id="305" r:id="rId27"/>
    <p:sldId id="306" r:id="rId28"/>
    <p:sldId id="307" r:id="rId29"/>
    <p:sldId id="264" r:id="rId30"/>
  </p:sldIdLst>
  <p:sldSz cx="20104100" cy="11303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3560" userDrawn="1">
          <p15:clr>
            <a:srgbClr val="A4A3A4"/>
          </p15:clr>
        </p15:guide>
        <p15:guide id="2" pos="63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963"/>
    <a:srgbClr val="B58B58"/>
    <a:srgbClr val="B09F72"/>
    <a:srgbClr val="E6E6E6"/>
    <a:srgbClr val="3F3D56"/>
    <a:srgbClr val="000000"/>
    <a:srgbClr val="EFEB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44" d="100"/>
          <a:sy n="44" d="100"/>
        </p:scale>
        <p:origin x="624" y="30"/>
      </p:cViewPr>
      <p:guideLst>
        <p:guide orient="horz" pos="3560"/>
        <p:guide pos="63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800000" cy="180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9" name="Shape 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Helvetica Neue"/>
      </a:defRPr>
    </a:lvl1pPr>
    <a:lvl2pPr indent="228600" latinLnBrk="0">
      <a:defRPr sz="1200">
        <a:latin typeface="+mj-lt"/>
        <a:ea typeface="+mj-ea"/>
        <a:cs typeface="+mj-cs"/>
        <a:sym typeface="Helvetica Neue"/>
      </a:defRPr>
    </a:lvl2pPr>
    <a:lvl3pPr indent="457200" latinLnBrk="0">
      <a:defRPr sz="1200">
        <a:latin typeface="+mj-lt"/>
        <a:ea typeface="+mj-ea"/>
        <a:cs typeface="+mj-cs"/>
        <a:sym typeface="Helvetica Neue"/>
      </a:defRPr>
    </a:lvl3pPr>
    <a:lvl4pPr indent="685800" latinLnBrk="0">
      <a:defRPr sz="1200">
        <a:latin typeface="+mj-lt"/>
        <a:ea typeface="+mj-ea"/>
        <a:cs typeface="+mj-cs"/>
        <a:sym typeface="Helvetica Neue"/>
      </a:defRPr>
    </a:lvl4pPr>
    <a:lvl5pPr indent="914400" latinLnBrk="0">
      <a:defRPr sz="1200">
        <a:latin typeface="+mj-lt"/>
        <a:ea typeface="+mj-ea"/>
        <a:cs typeface="+mj-cs"/>
        <a:sym typeface="Helvetica Neue"/>
      </a:defRPr>
    </a:lvl5pPr>
    <a:lvl6pPr indent="1143000" latinLnBrk="0">
      <a:defRPr sz="1200">
        <a:latin typeface="+mj-lt"/>
        <a:ea typeface="+mj-ea"/>
        <a:cs typeface="+mj-cs"/>
        <a:sym typeface="Helvetica Neue"/>
      </a:defRPr>
    </a:lvl6pPr>
    <a:lvl7pPr indent="1371600" latinLnBrk="0">
      <a:defRPr sz="1200">
        <a:latin typeface="+mj-lt"/>
        <a:ea typeface="+mj-ea"/>
        <a:cs typeface="+mj-cs"/>
        <a:sym typeface="Helvetica Neue"/>
      </a:defRPr>
    </a:lvl7pPr>
    <a:lvl8pPr indent="1600200" latinLnBrk="0">
      <a:defRPr sz="1200">
        <a:latin typeface="+mj-lt"/>
        <a:ea typeface="+mj-ea"/>
        <a:cs typeface="+mj-cs"/>
        <a:sym typeface="Helvetica Neue"/>
      </a:defRPr>
    </a:lvl8pPr>
    <a:lvl9pPr indent="1828800" latinLnBrk="0">
      <a:defRPr sz="1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2306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2884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9">
            <a:extLst>
              <a:ext uri="{FF2B5EF4-FFF2-40B4-BE49-F238E27FC236}">
                <a16:creationId xmlns:a16="http://schemas.microsoft.com/office/drawing/2014/main" id="{387A1EB1-7C94-4EE6-9510-771712850BEB}"/>
              </a:ext>
            </a:extLst>
          </p:cNvPr>
          <p:cNvSpPr/>
          <p:nvPr userDrawn="1"/>
        </p:nvSpPr>
        <p:spPr>
          <a:xfrm>
            <a:off x="8062580" y="1587658"/>
            <a:ext cx="3978937" cy="1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45719" rIns="45719"/>
          <a:lstStyle/>
          <a:p>
            <a:endParaRPr dirty="0"/>
          </a:p>
        </p:txBody>
      </p:sp>
      <p:pic>
        <p:nvPicPr>
          <p:cNvPr id="5" name="Imagem" descr="Imagem">
            <a:extLst>
              <a:ext uri="{FF2B5EF4-FFF2-40B4-BE49-F238E27FC236}">
                <a16:creationId xmlns:a16="http://schemas.microsoft.com/office/drawing/2014/main" id="{23D42477-8384-4435-BE71-9AD64A987C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39393" y="10796941"/>
            <a:ext cx="807287" cy="3508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2">
            <a:extLst>
              <a:ext uri="{FF2B5EF4-FFF2-40B4-BE49-F238E27FC236}">
                <a16:creationId xmlns:a16="http://schemas.microsoft.com/office/drawing/2014/main" id="{536A038A-65C7-4188-903D-3522163D3B1F}"/>
              </a:ext>
            </a:extLst>
          </p:cNvPr>
          <p:cNvGrpSpPr/>
          <p:nvPr userDrawn="1"/>
        </p:nvGrpSpPr>
        <p:grpSpPr>
          <a:xfrm>
            <a:off x="228005" y="10513849"/>
            <a:ext cx="549702" cy="548641"/>
            <a:chOff x="0" y="0"/>
            <a:chExt cx="549700" cy="548640"/>
          </a:xfrm>
        </p:grpSpPr>
        <p:sp>
          <p:nvSpPr>
            <p:cNvPr id="4" name="Forma">
              <a:extLst>
                <a:ext uri="{FF2B5EF4-FFF2-40B4-BE49-F238E27FC236}">
                  <a16:creationId xmlns:a16="http://schemas.microsoft.com/office/drawing/2014/main" id="{D63975C2-A0F9-44F6-9B33-FC7A7149C101}"/>
                </a:ext>
              </a:extLst>
            </p:cNvPr>
            <p:cNvSpPr/>
            <p:nvPr/>
          </p:nvSpPr>
          <p:spPr>
            <a:xfrm>
              <a:off x="0" y="0"/>
              <a:ext cx="413571" cy="548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355" y="0"/>
                  </a:moveTo>
                  <a:lnTo>
                    <a:pt x="11775" y="150"/>
                  </a:lnTo>
                  <a:lnTo>
                    <a:pt x="9346" y="650"/>
                  </a:lnTo>
                  <a:lnTo>
                    <a:pt x="7110" y="1450"/>
                  </a:lnTo>
                  <a:lnTo>
                    <a:pt x="5106" y="2550"/>
                  </a:lnTo>
                  <a:lnTo>
                    <a:pt x="3376" y="3850"/>
                  </a:lnTo>
                  <a:lnTo>
                    <a:pt x="1960" y="5350"/>
                  </a:lnTo>
                  <a:lnTo>
                    <a:pt x="898" y="7050"/>
                  </a:lnTo>
                  <a:lnTo>
                    <a:pt x="231" y="8850"/>
                  </a:lnTo>
                  <a:lnTo>
                    <a:pt x="0" y="10800"/>
                  </a:lnTo>
                  <a:lnTo>
                    <a:pt x="231" y="12750"/>
                  </a:lnTo>
                  <a:lnTo>
                    <a:pt x="898" y="14600"/>
                  </a:lnTo>
                  <a:lnTo>
                    <a:pt x="1960" y="16250"/>
                  </a:lnTo>
                  <a:lnTo>
                    <a:pt x="3376" y="17800"/>
                  </a:lnTo>
                  <a:lnTo>
                    <a:pt x="5106" y="19100"/>
                  </a:lnTo>
                  <a:lnTo>
                    <a:pt x="7110" y="20150"/>
                  </a:lnTo>
                  <a:lnTo>
                    <a:pt x="9346" y="20950"/>
                  </a:lnTo>
                  <a:lnTo>
                    <a:pt x="11775" y="21450"/>
                  </a:lnTo>
                  <a:lnTo>
                    <a:pt x="14355" y="21600"/>
                  </a:lnTo>
                  <a:lnTo>
                    <a:pt x="16935" y="21450"/>
                  </a:lnTo>
                  <a:lnTo>
                    <a:pt x="19364" y="20950"/>
                  </a:lnTo>
                  <a:lnTo>
                    <a:pt x="21600" y="20150"/>
                  </a:lnTo>
                  <a:lnTo>
                    <a:pt x="14355" y="20150"/>
                  </a:lnTo>
                  <a:lnTo>
                    <a:pt x="12251" y="20000"/>
                  </a:lnTo>
                  <a:lnTo>
                    <a:pt x="10265" y="19600"/>
                  </a:lnTo>
                  <a:lnTo>
                    <a:pt x="8422" y="19000"/>
                  </a:lnTo>
                  <a:lnTo>
                    <a:pt x="6752" y="18150"/>
                  </a:lnTo>
                  <a:lnTo>
                    <a:pt x="6755" y="17150"/>
                  </a:lnTo>
                  <a:lnTo>
                    <a:pt x="6758" y="17050"/>
                  </a:lnTo>
                  <a:lnTo>
                    <a:pt x="6802" y="16750"/>
                  </a:lnTo>
                  <a:lnTo>
                    <a:pt x="4816" y="16750"/>
                  </a:lnTo>
                  <a:lnTo>
                    <a:pt x="3622" y="15450"/>
                  </a:lnTo>
                  <a:lnTo>
                    <a:pt x="2726" y="14000"/>
                  </a:lnTo>
                  <a:lnTo>
                    <a:pt x="2165" y="12450"/>
                  </a:lnTo>
                  <a:lnTo>
                    <a:pt x="1970" y="10800"/>
                  </a:lnTo>
                  <a:lnTo>
                    <a:pt x="2165" y="9150"/>
                  </a:lnTo>
                  <a:lnTo>
                    <a:pt x="2726" y="7600"/>
                  </a:lnTo>
                  <a:lnTo>
                    <a:pt x="3621" y="6150"/>
                  </a:lnTo>
                  <a:lnTo>
                    <a:pt x="4815" y="4850"/>
                  </a:lnTo>
                  <a:lnTo>
                    <a:pt x="6760" y="4850"/>
                  </a:lnTo>
                  <a:lnTo>
                    <a:pt x="6753" y="4550"/>
                  </a:lnTo>
                  <a:lnTo>
                    <a:pt x="8422" y="2600"/>
                  </a:lnTo>
                  <a:lnTo>
                    <a:pt x="10265" y="2000"/>
                  </a:lnTo>
                  <a:lnTo>
                    <a:pt x="12251" y="1600"/>
                  </a:lnTo>
                  <a:lnTo>
                    <a:pt x="14355" y="1450"/>
                  </a:lnTo>
                  <a:lnTo>
                    <a:pt x="21600" y="1450"/>
                  </a:lnTo>
                  <a:lnTo>
                    <a:pt x="19364" y="650"/>
                  </a:lnTo>
                  <a:lnTo>
                    <a:pt x="16935" y="150"/>
                  </a:lnTo>
                  <a:lnTo>
                    <a:pt x="14355" y="0"/>
                  </a:lnTo>
                  <a:close/>
                </a:path>
              </a:pathLst>
            </a:custGeom>
            <a:solidFill>
              <a:srgbClr val="A391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6" name="Forma">
              <a:extLst>
                <a:ext uri="{FF2B5EF4-FFF2-40B4-BE49-F238E27FC236}">
                  <a16:creationId xmlns:a16="http://schemas.microsoft.com/office/drawing/2014/main" id="{BBCEB6ED-E08E-4C4E-B12C-0EA848D1AC1E}"/>
                </a:ext>
              </a:extLst>
            </p:cNvPr>
            <p:cNvSpPr/>
            <p:nvPr/>
          </p:nvSpPr>
          <p:spPr>
            <a:xfrm>
              <a:off x="274850" y="285749"/>
              <a:ext cx="226825" cy="226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17" y="0"/>
                  </a:moveTo>
                  <a:lnTo>
                    <a:pt x="1215" y="0"/>
                  </a:lnTo>
                  <a:lnTo>
                    <a:pt x="1295" y="849"/>
                  </a:lnTo>
                  <a:lnTo>
                    <a:pt x="2525" y="5218"/>
                  </a:lnTo>
                  <a:lnTo>
                    <a:pt x="5468" y="8494"/>
                  </a:lnTo>
                  <a:lnTo>
                    <a:pt x="9236" y="9465"/>
                  </a:lnTo>
                  <a:lnTo>
                    <a:pt x="10092" y="9465"/>
                  </a:lnTo>
                  <a:lnTo>
                    <a:pt x="10793" y="9587"/>
                  </a:lnTo>
                  <a:lnTo>
                    <a:pt x="13410" y="12499"/>
                  </a:lnTo>
                  <a:lnTo>
                    <a:pt x="13695" y="16867"/>
                  </a:lnTo>
                  <a:lnTo>
                    <a:pt x="10677" y="18930"/>
                  </a:lnTo>
                  <a:lnTo>
                    <a:pt x="7356" y="20387"/>
                  </a:lnTo>
                  <a:lnTo>
                    <a:pt x="3781" y="21236"/>
                  </a:lnTo>
                  <a:lnTo>
                    <a:pt x="0" y="21600"/>
                  </a:lnTo>
                  <a:lnTo>
                    <a:pt x="13210" y="21600"/>
                  </a:lnTo>
                  <a:lnTo>
                    <a:pt x="16863" y="19052"/>
                  </a:lnTo>
                  <a:lnTo>
                    <a:pt x="20017" y="15897"/>
                  </a:lnTo>
                  <a:lnTo>
                    <a:pt x="21600" y="13591"/>
                  </a:lnTo>
                  <a:lnTo>
                    <a:pt x="17241" y="13591"/>
                  </a:lnTo>
                  <a:lnTo>
                    <a:pt x="17151" y="12742"/>
                  </a:lnTo>
                  <a:lnTo>
                    <a:pt x="15854" y="9222"/>
                  </a:lnTo>
                  <a:lnTo>
                    <a:pt x="12839" y="6553"/>
                  </a:lnTo>
                  <a:lnTo>
                    <a:pt x="9236" y="5825"/>
                  </a:lnTo>
                  <a:lnTo>
                    <a:pt x="8445" y="5825"/>
                  </a:lnTo>
                  <a:lnTo>
                    <a:pt x="7801" y="5582"/>
                  </a:lnTo>
                  <a:lnTo>
                    <a:pt x="5355" y="2670"/>
                  </a:lnTo>
                  <a:lnTo>
                    <a:pt x="4858" y="485"/>
                  </a:lnTo>
                  <a:lnTo>
                    <a:pt x="4817" y="0"/>
                  </a:lnTo>
                  <a:close/>
                </a:path>
              </a:pathLst>
            </a:custGeom>
            <a:solidFill>
              <a:srgbClr val="A391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7" name="Forma">
              <a:extLst>
                <a:ext uri="{FF2B5EF4-FFF2-40B4-BE49-F238E27FC236}">
                  <a16:creationId xmlns:a16="http://schemas.microsoft.com/office/drawing/2014/main" id="{E73FC1D4-7C90-4389-A854-313F254F6B13}"/>
                </a:ext>
              </a:extLst>
            </p:cNvPr>
            <p:cNvSpPr/>
            <p:nvPr/>
          </p:nvSpPr>
          <p:spPr>
            <a:xfrm>
              <a:off x="455902" y="121920"/>
              <a:ext cx="93799" cy="306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68" y="0"/>
                  </a:moveTo>
                  <a:lnTo>
                    <a:pt x="0" y="0"/>
                  </a:lnTo>
                  <a:lnTo>
                    <a:pt x="5416" y="2330"/>
                  </a:lnTo>
                  <a:lnTo>
                    <a:pt x="9477" y="4929"/>
                  </a:lnTo>
                  <a:lnTo>
                    <a:pt x="12028" y="7708"/>
                  </a:lnTo>
                  <a:lnTo>
                    <a:pt x="12912" y="10755"/>
                  </a:lnTo>
                  <a:lnTo>
                    <a:pt x="12028" y="13802"/>
                  </a:lnTo>
                  <a:lnTo>
                    <a:pt x="9477" y="16581"/>
                  </a:lnTo>
                  <a:lnTo>
                    <a:pt x="5416" y="19180"/>
                  </a:lnTo>
                  <a:lnTo>
                    <a:pt x="0" y="21600"/>
                  </a:lnTo>
                  <a:lnTo>
                    <a:pt x="10540" y="21600"/>
                  </a:lnTo>
                  <a:lnTo>
                    <a:pt x="12958" y="20524"/>
                  </a:lnTo>
                  <a:lnTo>
                    <a:pt x="17639" y="17567"/>
                  </a:lnTo>
                  <a:lnTo>
                    <a:pt x="20580" y="14251"/>
                  </a:lnTo>
                  <a:lnTo>
                    <a:pt x="21600" y="10755"/>
                  </a:lnTo>
                  <a:lnTo>
                    <a:pt x="20580" y="7260"/>
                  </a:lnTo>
                  <a:lnTo>
                    <a:pt x="17639" y="4033"/>
                  </a:lnTo>
                  <a:lnTo>
                    <a:pt x="12958" y="986"/>
                  </a:lnTo>
                  <a:lnTo>
                    <a:pt x="10668" y="0"/>
                  </a:lnTo>
                  <a:close/>
                </a:path>
              </a:pathLst>
            </a:custGeom>
            <a:solidFill>
              <a:srgbClr val="A391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8" name="Forma">
              <a:extLst>
                <a:ext uri="{FF2B5EF4-FFF2-40B4-BE49-F238E27FC236}">
                  <a16:creationId xmlns:a16="http://schemas.microsoft.com/office/drawing/2014/main" id="{64DF1A36-40D7-4553-A205-CDFDC5666D08}"/>
                </a:ext>
              </a:extLst>
            </p:cNvPr>
            <p:cNvSpPr/>
            <p:nvPr/>
          </p:nvSpPr>
          <p:spPr>
            <a:xfrm>
              <a:off x="274850" y="36830"/>
              <a:ext cx="227379" cy="227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78" y="0"/>
                  </a:moveTo>
                  <a:lnTo>
                    <a:pt x="0" y="0"/>
                  </a:lnTo>
                  <a:lnTo>
                    <a:pt x="3772" y="362"/>
                  </a:lnTo>
                  <a:lnTo>
                    <a:pt x="7338" y="1327"/>
                  </a:lnTo>
                  <a:lnTo>
                    <a:pt x="10651" y="2775"/>
                  </a:lnTo>
                  <a:lnTo>
                    <a:pt x="13662" y="4706"/>
                  </a:lnTo>
                  <a:lnTo>
                    <a:pt x="13656" y="7240"/>
                  </a:lnTo>
                  <a:lnTo>
                    <a:pt x="12358" y="11102"/>
                  </a:lnTo>
                  <a:lnTo>
                    <a:pt x="10067" y="12067"/>
                  </a:lnTo>
                  <a:lnTo>
                    <a:pt x="9214" y="12067"/>
                  </a:lnTo>
                  <a:lnTo>
                    <a:pt x="7835" y="12188"/>
                  </a:lnTo>
                  <a:lnTo>
                    <a:pt x="4489" y="13756"/>
                  </a:lnTo>
                  <a:lnTo>
                    <a:pt x="1950" y="17618"/>
                  </a:lnTo>
                  <a:lnTo>
                    <a:pt x="1213" y="21600"/>
                  </a:lnTo>
                  <a:lnTo>
                    <a:pt x="4807" y="21600"/>
                  </a:lnTo>
                  <a:lnTo>
                    <a:pt x="4881" y="20876"/>
                  </a:lnTo>
                  <a:lnTo>
                    <a:pt x="5004" y="20152"/>
                  </a:lnTo>
                  <a:lnTo>
                    <a:pt x="6796" y="16532"/>
                  </a:lnTo>
                  <a:lnTo>
                    <a:pt x="10526" y="15566"/>
                  </a:lnTo>
                  <a:lnTo>
                    <a:pt x="11726" y="15325"/>
                  </a:lnTo>
                  <a:lnTo>
                    <a:pt x="14941" y="13515"/>
                  </a:lnTo>
                  <a:lnTo>
                    <a:pt x="16823" y="10136"/>
                  </a:lnTo>
                  <a:lnTo>
                    <a:pt x="17199" y="8085"/>
                  </a:lnTo>
                  <a:lnTo>
                    <a:pt x="21600" y="8085"/>
                  </a:lnTo>
                  <a:lnTo>
                    <a:pt x="19969" y="5792"/>
                  </a:lnTo>
                  <a:lnTo>
                    <a:pt x="16822" y="2655"/>
                  </a:lnTo>
                  <a:lnTo>
                    <a:pt x="13178" y="0"/>
                  </a:lnTo>
                  <a:close/>
                </a:path>
              </a:pathLst>
            </a:custGeom>
            <a:solidFill>
              <a:srgbClr val="A391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9" name="Forma">
              <a:extLst>
                <a:ext uri="{FF2B5EF4-FFF2-40B4-BE49-F238E27FC236}">
                  <a16:creationId xmlns:a16="http://schemas.microsoft.com/office/drawing/2014/main" id="{6DA63B47-619C-44E6-8047-A5F9D1B02308}"/>
                </a:ext>
              </a:extLst>
            </p:cNvPr>
            <p:cNvSpPr/>
            <p:nvPr/>
          </p:nvSpPr>
          <p:spPr>
            <a:xfrm>
              <a:off x="92196" y="123189"/>
              <a:ext cx="268610" cy="302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12" y="10074"/>
                  </a:moveTo>
                  <a:lnTo>
                    <a:pt x="8021" y="10074"/>
                  </a:lnTo>
                  <a:lnTo>
                    <a:pt x="7633" y="10346"/>
                  </a:lnTo>
                  <a:lnTo>
                    <a:pt x="7633" y="11254"/>
                  </a:lnTo>
                  <a:lnTo>
                    <a:pt x="8021" y="11617"/>
                  </a:lnTo>
                  <a:lnTo>
                    <a:pt x="21212" y="11617"/>
                  </a:lnTo>
                  <a:lnTo>
                    <a:pt x="21600" y="11254"/>
                  </a:lnTo>
                  <a:lnTo>
                    <a:pt x="21600" y="10346"/>
                  </a:lnTo>
                  <a:lnTo>
                    <a:pt x="21212" y="10074"/>
                  </a:lnTo>
                  <a:close/>
                  <a:moveTo>
                    <a:pt x="2995" y="0"/>
                  </a:moveTo>
                  <a:lnTo>
                    <a:pt x="0" y="0"/>
                  </a:lnTo>
                  <a:lnTo>
                    <a:pt x="84" y="545"/>
                  </a:lnTo>
                  <a:lnTo>
                    <a:pt x="1159" y="3176"/>
                  </a:lnTo>
                  <a:lnTo>
                    <a:pt x="3704" y="5082"/>
                  </a:lnTo>
                  <a:lnTo>
                    <a:pt x="6748" y="5627"/>
                  </a:lnTo>
                  <a:lnTo>
                    <a:pt x="7416" y="5718"/>
                  </a:lnTo>
                  <a:lnTo>
                    <a:pt x="10025" y="7987"/>
                  </a:lnTo>
                  <a:lnTo>
                    <a:pt x="10478" y="10074"/>
                  </a:lnTo>
                  <a:lnTo>
                    <a:pt x="13519" y="10074"/>
                  </a:lnTo>
                  <a:lnTo>
                    <a:pt x="12756" y="6807"/>
                  </a:lnTo>
                  <a:lnTo>
                    <a:pt x="10745" y="4175"/>
                  </a:lnTo>
                  <a:lnTo>
                    <a:pt x="7914" y="2995"/>
                  </a:lnTo>
                  <a:lnTo>
                    <a:pt x="6748" y="2904"/>
                  </a:lnTo>
                  <a:lnTo>
                    <a:pt x="6025" y="2904"/>
                  </a:lnTo>
                  <a:lnTo>
                    <a:pt x="5432" y="2813"/>
                  </a:lnTo>
                  <a:lnTo>
                    <a:pt x="3221" y="635"/>
                  </a:lnTo>
                  <a:lnTo>
                    <a:pt x="2995" y="0"/>
                  </a:lnTo>
                  <a:close/>
                  <a:moveTo>
                    <a:pt x="13519" y="11617"/>
                  </a:moveTo>
                  <a:lnTo>
                    <a:pt x="10477" y="11617"/>
                  </a:lnTo>
                  <a:lnTo>
                    <a:pt x="10416" y="12071"/>
                  </a:lnTo>
                  <a:lnTo>
                    <a:pt x="10311" y="12706"/>
                  </a:lnTo>
                  <a:lnTo>
                    <a:pt x="8793" y="15429"/>
                  </a:lnTo>
                  <a:lnTo>
                    <a:pt x="7416" y="15973"/>
                  </a:lnTo>
                  <a:lnTo>
                    <a:pt x="6748" y="15973"/>
                  </a:lnTo>
                  <a:lnTo>
                    <a:pt x="5636" y="16064"/>
                  </a:lnTo>
                  <a:lnTo>
                    <a:pt x="1899" y="17607"/>
                  </a:lnTo>
                  <a:lnTo>
                    <a:pt x="305" y="20148"/>
                  </a:lnTo>
                  <a:lnTo>
                    <a:pt x="2" y="21600"/>
                  </a:lnTo>
                  <a:lnTo>
                    <a:pt x="3060" y="21600"/>
                  </a:lnTo>
                  <a:lnTo>
                    <a:pt x="3221" y="20965"/>
                  </a:lnTo>
                  <a:lnTo>
                    <a:pt x="3515" y="20239"/>
                  </a:lnTo>
                  <a:lnTo>
                    <a:pt x="6025" y="18696"/>
                  </a:lnTo>
                  <a:lnTo>
                    <a:pt x="6748" y="18696"/>
                  </a:lnTo>
                  <a:lnTo>
                    <a:pt x="7914" y="18605"/>
                  </a:lnTo>
                  <a:lnTo>
                    <a:pt x="10745" y="17425"/>
                  </a:lnTo>
                  <a:lnTo>
                    <a:pt x="12896" y="14521"/>
                  </a:lnTo>
                  <a:lnTo>
                    <a:pt x="13483" y="11980"/>
                  </a:lnTo>
                  <a:lnTo>
                    <a:pt x="13519" y="11617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</p:grpSp>
      <p:grpSp>
        <p:nvGrpSpPr>
          <p:cNvPr id="10" name="object 3">
            <a:extLst>
              <a:ext uri="{FF2B5EF4-FFF2-40B4-BE49-F238E27FC236}">
                <a16:creationId xmlns:a16="http://schemas.microsoft.com/office/drawing/2014/main" id="{C77281D6-EF2A-4BC7-B386-7FE097AC7C94}"/>
              </a:ext>
            </a:extLst>
          </p:cNvPr>
          <p:cNvGrpSpPr/>
          <p:nvPr userDrawn="1"/>
        </p:nvGrpSpPr>
        <p:grpSpPr>
          <a:xfrm>
            <a:off x="0" y="-9385"/>
            <a:ext cx="20104089" cy="11308558"/>
            <a:chOff x="0" y="0"/>
            <a:chExt cx="20104088" cy="11308556"/>
          </a:xfrm>
        </p:grpSpPr>
        <p:pic>
          <p:nvPicPr>
            <p:cNvPr id="11" name="object 4" descr="object 4">
              <a:extLst>
                <a:ext uri="{FF2B5EF4-FFF2-40B4-BE49-F238E27FC236}">
                  <a16:creationId xmlns:a16="http://schemas.microsoft.com/office/drawing/2014/main" id="{2CFAB3E7-7F4E-4628-A514-63FE65E2D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15371" y="-1"/>
              <a:ext cx="6916837" cy="6936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object 5" descr="object 5">
              <a:extLst>
                <a:ext uri="{FF2B5EF4-FFF2-40B4-BE49-F238E27FC236}">
                  <a16:creationId xmlns:a16="http://schemas.microsoft.com/office/drawing/2014/main" id="{E9743142-58B0-48D8-B7A3-BB69C1BB9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18377" y="-1"/>
              <a:ext cx="2185712" cy="113085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object 6" descr="object 6">
              <a:extLst>
                <a:ext uri="{FF2B5EF4-FFF2-40B4-BE49-F238E27FC236}">
                  <a16:creationId xmlns:a16="http://schemas.microsoft.com/office/drawing/2014/main" id="{150124E5-931D-4EDD-A189-6851890F3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15371" y="6922228"/>
              <a:ext cx="6916837" cy="4386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" name="object 7" descr="object 7">
              <a:extLst>
                <a:ext uri="{FF2B5EF4-FFF2-40B4-BE49-F238E27FC236}">
                  <a16:creationId xmlns:a16="http://schemas.microsoft.com/office/drawing/2014/main" id="{E39CC81F-7EAA-419C-81BA-BBDB3FF0C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796999" y="10931594"/>
              <a:ext cx="48879" cy="879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" name="object 8">
              <a:extLst>
                <a:ext uri="{FF2B5EF4-FFF2-40B4-BE49-F238E27FC236}">
                  <a16:creationId xmlns:a16="http://schemas.microsoft.com/office/drawing/2014/main" id="{7F1E9D21-463C-4A29-B1BC-B2326C04BD47}"/>
                </a:ext>
              </a:extLst>
            </p:cNvPr>
            <p:cNvSpPr/>
            <p:nvPr/>
          </p:nvSpPr>
          <p:spPr>
            <a:xfrm>
              <a:off x="-1" y="-1"/>
              <a:ext cx="11015372" cy="11308558"/>
            </a:xfrm>
            <a:prstGeom prst="rect">
              <a:avLst/>
            </a:prstGeom>
            <a:solidFill>
              <a:srgbClr val="A18C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</p:grpSp>
      <p:sp>
        <p:nvSpPr>
          <p:cNvPr id="16" name="object 10">
            <a:extLst>
              <a:ext uri="{FF2B5EF4-FFF2-40B4-BE49-F238E27FC236}">
                <a16:creationId xmlns:a16="http://schemas.microsoft.com/office/drawing/2014/main" id="{5FD611A5-535F-4721-86B4-8AC5ADA1A959}"/>
              </a:ext>
            </a:extLst>
          </p:cNvPr>
          <p:cNvSpPr/>
          <p:nvPr userDrawn="1"/>
        </p:nvSpPr>
        <p:spPr>
          <a:xfrm>
            <a:off x="137159" y="6410247"/>
            <a:ext cx="4366360" cy="12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10000"/>
              </a:lnSpc>
              <a:defRPr sz="1900"/>
            </a:pPr>
            <a:endParaRPr dirty="0"/>
          </a:p>
        </p:txBody>
      </p:sp>
      <p:pic>
        <p:nvPicPr>
          <p:cNvPr id="18" name="Imagem" descr="Imagem">
            <a:extLst>
              <a:ext uri="{FF2B5EF4-FFF2-40B4-BE49-F238E27FC236}">
                <a16:creationId xmlns:a16="http://schemas.microsoft.com/office/drawing/2014/main" id="{BC6D6B2B-B616-4B94-8183-0D091AE039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8671560" y="10604849"/>
            <a:ext cx="1151427" cy="50040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1437385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" descr="Imagem">
            <a:extLst>
              <a:ext uri="{FF2B5EF4-FFF2-40B4-BE49-F238E27FC236}">
                <a16:creationId xmlns:a16="http://schemas.microsoft.com/office/drawing/2014/main" id="{C7A290F1-DE9C-4D80-B275-84CC766882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671560" y="10604849"/>
            <a:ext cx="1151427" cy="50040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8BB58A67-518F-49F6-AC98-3B3F5EE5C189}"/>
              </a:ext>
            </a:extLst>
          </p:cNvPr>
          <p:cNvSpPr/>
          <p:nvPr userDrawn="1"/>
        </p:nvSpPr>
        <p:spPr>
          <a:xfrm>
            <a:off x="-1" y="-1"/>
            <a:ext cx="9088730" cy="11308558"/>
          </a:xfrm>
          <a:prstGeom prst="rect">
            <a:avLst/>
          </a:prstGeom>
          <a:solidFill>
            <a:srgbClr val="EFEBE0"/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pic>
        <p:nvPicPr>
          <p:cNvPr id="7" name="object 3" descr="object 3">
            <a:extLst>
              <a:ext uri="{FF2B5EF4-FFF2-40B4-BE49-F238E27FC236}">
                <a16:creationId xmlns:a16="http://schemas.microsoft.com/office/drawing/2014/main" id="{EA0FFC45-9649-43E9-9FA8-988A71086B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0881" y="10681534"/>
            <a:ext cx="179252" cy="2121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object 4">
            <a:extLst>
              <a:ext uri="{FF2B5EF4-FFF2-40B4-BE49-F238E27FC236}">
                <a16:creationId xmlns:a16="http://schemas.microsoft.com/office/drawing/2014/main" id="{A13F2CCB-0C9F-4ECF-A6C1-200F37858060}"/>
              </a:ext>
            </a:extLst>
          </p:cNvPr>
          <p:cNvGrpSpPr/>
          <p:nvPr userDrawn="1"/>
        </p:nvGrpSpPr>
        <p:grpSpPr>
          <a:xfrm>
            <a:off x="1184113" y="10684598"/>
            <a:ext cx="35215" cy="209125"/>
            <a:chOff x="0" y="0"/>
            <a:chExt cx="35213" cy="209124"/>
          </a:xfrm>
        </p:grpSpPr>
        <p:sp>
          <p:nvSpPr>
            <p:cNvPr id="9" name="Forma">
              <a:extLst>
                <a:ext uri="{FF2B5EF4-FFF2-40B4-BE49-F238E27FC236}">
                  <a16:creationId xmlns:a16="http://schemas.microsoft.com/office/drawing/2014/main" id="{03BFC4B9-53E3-4F95-8206-C20E73FFCE3B}"/>
                </a:ext>
              </a:extLst>
            </p:cNvPr>
            <p:cNvSpPr/>
            <p:nvPr/>
          </p:nvSpPr>
          <p:spPr>
            <a:xfrm>
              <a:off x="0" y="0"/>
              <a:ext cx="35214" cy="35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796" y="0"/>
                  </a:moveTo>
                  <a:lnTo>
                    <a:pt x="4817" y="0"/>
                  </a:lnTo>
                  <a:lnTo>
                    <a:pt x="0" y="4810"/>
                  </a:lnTo>
                  <a:lnTo>
                    <a:pt x="0" y="16809"/>
                  </a:lnTo>
                  <a:lnTo>
                    <a:pt x="4817" y="21600"/>
                  </a:lnTo>
                  <a:lnTo>
                    <a:pt x="16796" y="21600"/>
                  </a:lnTo>
                  <a:lnTo>
                    <a:pt x="21600" y="16809"/>
                  </a:lnTo>
                  <a:lnTo>
                    <a:pt x="21600" y="4810"/>
                  </a:lnTo>
                  <a:lnTo>
                    <a:pt x="16796" y="0"/>
                  </a:lnTo>
                  <a:close/>
                </a:path>
              </a:pathLst>
            </a:custGeom>
            <a:solidFill>
              <a:srgbClr val="A391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10" name="Retângulo">
              <a:extLst>
                <a:ext uri="{FF2B5EF4-FFF2-40B4-BE49-F238E27FC236}">
                  <a16:creationId xmlns:a16="http://schemas.microsoft.com/office/drawing/2014/main" id="{9A5D49FE-B369-4A0C-8D98-3B433228EA0C}"/>
                </a:ext>
              </a:extLst>
            </p:cNvPr>
            <p:cNvSpPr/>
            <p:nvPr/>
          </p:nvSpPr>
          <p:spPr>
            <a:xfrm>
              <a:off x="5046" y="63672"/>
              <a:ext cx="25132" cy="145453"/>
            </a:xfrm>
            <a:prstGeom prst="rect">
              <a:avLst/>
            </a:prstGeom>
            <a:solidFill>
              <a:srgbClr val="A391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</p:grpSp>
      <p:pic>
        <p:nvPicPr>
          <p:cNvPr id="11" name="object 5" descr="object 5">
            <a:extLst>
              <a:ext uri="{FF2B5EF4-FFF2-40B4-BE49-F238E27FC236}">
                <a16:creationId xmlns:a16="http://schemas.microsoft.com/office/drawing/2014/main" id="{F75DB076-08AD-4E49-A176-C11B7BC9E3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13099" y="10681534"/>
            <a:ext cx="179807" cy="2121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" name="object 6">
            <a:extLst>
              <a:ext uri="{FF2B5EF4-FFF2-40B4-BE49-F238E27FC236}">
                <a16:creationId xmlns:a16="http://schemas.microsoft.com/office/drawing/2014/main" id="{D0592E28-4895-4182-AA40-B522A8368BF8}"/>
              </a:ext>
            </a:extLst>
          </p:cNvPr>
          <p:cNvGrpSpPr/>
          <p:nvPr userDrawn="1"/>
        </p:nvGrpSpPr>
        <p:grpSpPr>
          <a:xfrm>
            <a:off x="228005" y="10513849"/>
            <a:ext cx="549702" cy="548641"/>
            <a:chOff x="0" y="0"/>
            <a:chExt cx="549700" cy="548640"/>
          </a:xfrm>
        </p:grpSpPr>
        <p:sp>
          <p:nvSpPr>
            <p:cNvPr id="13" name="Forma">
              <a:extLst>
                <a:ext uri="{FF2B5EF4-FFF2-40B4-BE49-F238E27FC236}">
                  <a16:creationId xmlns:a16="http://schemas.microsoft.com/office/drawing/2014/main" id="{C997F8CA-9D94-4A3D-8B54-5E57EC663E22}"/>
                </a:ext>
              </a:extLst>
            </p:cNvPr>
            <p:cNvSpPr/>
            <p:nvPr/>
          </p:nvSpPr>
          <p:spPr>
            <a:xfrm>
              <a:off x="0" y="0"/>
              <a:ext cx="413576" cy="548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355" y="0"/>
                  </a:moveTo>
                  <a:lnTo>
                    <a:pt x="11774" y="150"/>
                  </a:lnTo>
                  <a:lnTo>
                    <a:pt x="9346" y="650"/>
                  </a:lnTo>
                  <a:lnTo>
                    <a:pt x="7109" y="1450"/>
                  </a:lnTo>
                  <a:lnTo>
                    <a:pt x="5106" y="2550"/>
                  </a:lnTo>
                  <a:lnTo>
                    <a:pt x="3376" y="3850"/>
                  </a:lnTo>
                  <a:lnTo>
                    <a:pt x="1960" y="5350"/>
                  </a:lnTo>
                  <a:lnTo>
                    <a:pt x="898" y="7050"/>
                  </a:lnTo>
                  <a:lnTo>
                    <a:pt x="231" y="8850"/>
                  </a:lnTo>
                  <a:lnTo>
                    <a:pt x="0" y="10800"/>
                  </a:lnTo>
                  <a:lnTo>
                    <a:pt x="231" y="12750"/>
                  </a:lnTo>
                  <a:lnTo>
                    <a:pt x="898" y="14600"/>
                  </a:lnTo>
                  <a:lnTo>
                    <a:pt x="1960" y="16250"/>
                  </a:lnTo>
                  <a:lnTo>
                    <a:pt x="3376" y="17800"/>
                  </a:lnTo>
                  <a:lnTo>
                    <a:pt x="5106" y="19100"/>
                  </a:lnTo>
                  <a:lnTo>
                    <a:pt x="7109" y="20150"/>
                  </a:lnTo>
                  <a:lnTo>
                    <a:pt x="9346" y="20950"/>
                  </a:lnTo>
                  <a:lnTo>
                    <a:pt x="11774" y="21450"/>
                  </a:lnTo>
                  <a:lnTo>
                    <a:pt x="14355" y="21600"/>
                  </a:lnTo>
                  <a:lnTo>
                    <a:pt x="16935" y="21450"/>
                  </a:lnTo>
                  <a:lnTo>
                    <a:pt x="19364" y="20950"/>
                  </a:lnTo>
                  <a:lnTo>
                    <a:pt x="21600" y="20150"/>
                  </a:lnTo>
                  <a:lnTo>
                    <a:pt x="14355" y="20150"/>
                  </a:lnTo>
                  <a:lnTo>
                    <a:pt x="12251" y="20000"/>
                  </a:lnTo>
                  <a:lnTo>
                    <a:pt x="10264" y="19600"/>
                  </a:lnTo>
                  <a:lnTo>
                    <a:pt x="8422" y="19000"/>
                  </a:lnTo>
                  <a:lnTo>
                    <a:pt x="6752" y="18150"/>
                  </a:lnTo>
                  <a:lnTo>
                    <a:pt x="6759" y="17050"/>
                  </a:lnTo>
                  <a:lnTo>
                    <a:pt x="6802" y="16750"/>
                  </a:lnTo>
                  <a:lnTo>
                    <a:pt x="4816" y="16750"/>
                  </a:lnTo>
                  <a:lnTo>
                    <a:pt x="3621" y="15450"/>
                  </a:lnTo>
                  <a:lnTo>
                    <a:pt x="2726" y="14000"/>
                  </a:lnTo>
                  <a:lnTo>
                    <a:pt x="2165" y="12450"/>
                  </a:lnTo>
                  <a:lnTo>
                    <a:pt x="1970" y="10800"/>
                  </a:lnTo>
                  <a:lnTo>
                    <a:pt x="2165" y="9150"/>
                  </a:lnTo>
                  <a:lnTo>
                    <a:pt x="2726" y="7600"/>
                  </a:lnTo>
                  <a:lnTo>
                    <a:pt x="3621" y="6150"/>
                  </a:lnTo>
                  <a:lnTo>
                    <a:pt x="4815" y="4850"/>
                  </a:lnTo>
                  <a:lnTo>
                    <a:pt x="6760" y="4850"/>
                  </a:lnTo>
                  <a:lnTo>
                    <a:pt x="6753" y="4550"/>
                  </a:lnTo>
                  <a:lnTo>
                    <a:pt x="8422" y="2600"/>
                  </a:lnTo>
                  <a:lnTo>
                    <a:pt x="10264" y="2000"/>
                  </a:lnTo>
                  <a:lnTo>
                    <a:pt x="12251" y="1600"/>
                  </a:lnTo>
                  <a:lnTo>
                    <a:pt x="14355" y="1450"/>
                  </a:lnTo>
                  <a:lnTo>
                    <a:pt x="21600" y="1450"/>
                  </a:lnTo>
                  <a:lnTo>
                    <a:pt x="19364" y="650"/>
                  </a:lnTo>
                  <a:lnTo>
                    <a:pt x="16935" y="150"/>
                  </a:lnTo>
                  <a:lnTo>
                    <a:pt x="14355" y="0"/>
                  </a:lnTo>
                  <a:close/>
                </a:path>
              </a:pathLst>
            </a:custGeom>
            <a:solidFill>
              <a:srgbClr val="A391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14" name="Forma">
              <a:extLst>
                <a:ext uri="{FF2B5EF4-FFF2-40B4-BE49-F238E27FC236}">
                  <a16:creationId xmlns:a16="http://schemas.microsoft.com/office/drawing/2014/main" id="{AF020308-C3BA-4942-90C0-EC89B5CCC473}"/>
                </a:ext>
              </a:extLst>
            </p:cNvPr>
            <p:cNvSpPr/>
            <p:nvPr/>
          </p:nvSpPr>
          <p:spPr>
            <a:xfrm>
              <a:off x="274850" y="285749"/>
              <a:ext cx="226828" cy="226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17" y="0"/>
                  </a:moveTo>
                  <a:lnTo>
                    <a:pt x="1215" y="0"/>
                  </a:lnTo>
                  <a:lnTo>
                    <a:pt x="1295" y="849"/>
                  </a:lnTo>
                  <a:lnTo>
                    <a:pt x="2525" y="5218"/>
                  </a:lnTo>
                  <a:lnTo>
                    <a:pt x="5467" y="8494"/>
                  </a:lnTo>
                  <a:lnTo>
                    <a:pt x="9237" y="9465"/>
                  </a:lnTo>
                  <a:lnTo>
                    <a:pt x="10092" y="9465"/>
                  </a:lnTo>
                  <a:lnTo>
                    <a:pt x="10793" y="9587"/>
                  </a:lnTo>
                  <a:lnTo>
                    <a:pt x="13410" y="12499"/>
                  </a:lnTo>
                  <a:lnTo>
                    <a:pt x="13695" y="16867"/>
                  </a:lnTo>
                  <a:lnTo>
                    <a:pt x="10677" y="18930"/>
                  </a:lnTo>
                  <a:lnTo>
                    <a:pt x="7356" y="20387"/>
                  </a:lnTo>
                  <a:lnTo>
                    <a:pt x="3781" y="21236"/>
                  </a:lnTo>
                  <a:lnTo>
                    <a:pt x="0" y="21600"/>
                  </a:lnTo>
                  <a:lnTo>
                    <a:pt x="13210" y="21600"/>
                  </a:lnTo>
                  <a:lnTo>
                    <a:pt x="16863" y="19052"/>
                  </a:lnTo>
                  <a:lnTo>
                    <a:pt x="20017" y="15897"/>
                  </a:lnTo>
                  <a:lnTo>
                    <a:pt x="21600" y="13591"/>
                  </a:lnTo>
                  <a:lnTo>
                    <a:pt x="17241" y="13591"/>
                  </a:lnTo>
                  <a:lnTo>
                    <a:pt x="17151" y="12742"/>
                  </a:lnTo>
                  <a:lnTo>
                    <a:pt x="15854" y="9222"/>
                  </a:lnTo>
                  <a:lnTo>
                    <a:pt x="12839" y="6553"/>
                  </a:lnTo>
                  <a:lnTo>
                    <a:pt x="9237" y="5825"/>
                  </a:lnTo>
                  <a:lnTo>
                    <a:pt x="8445" y="5825"/>
                  </a:lnTo>
                  <a:lnTo>
                    <a:pt x="7801" y="5582"/>
                  </a:lnTo>
                  <a:lnTo>
                    <a:pt x="5355" y="2670"/>
                  </a:lnTo>
                  <a:lnTo>
                    <a:pt x="4858" y="485"/>
                  </a:lnTo>
                  <a:lnTo>
                    <a:pt x="4817" y="0"/>
                  </a:lnTo>
                  <a:close/>
                </a:path>
              </a:pathLst>
            </a:custGeom>
            <a:solidFill>
              <a:srgbClr val="A391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15" name="Forma">
              <a:extLst>
                <a:ext uri="{FF2B5EF4-FFF2-40B4-BE49-F238E27FC236}">
                  <a16:creationId xmlns:a16="http://schemas.microsoft.com/office/drawing/2014/main" id="{B1CC2B3A-AD89-4CD7-86C1-0BD9947423E1}"/>
                </a:ext>
              </a:extLst>
            </p:cNvPr>
            <p:cNvSpPr/>
            <p:nvPr/>
          </p:nvSpPr>
          <p:spPr>
            <a:xfrm>
              <a:off x="455902" y="121920"/>
              <a:ext cx="93799" cy="306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69" y="0"/>
                  </a:moveTo>
                  <a:lnTo>
                    <a:pt x="0" y="0"/>
                  </a:lnTo>
                  <a:lnTo>
                    <a:pt x="5416" y="2330"/>
                  </a:lnTo>
                  <a:lnTo>
                    <a:pt x="9477" y="4929"/>
                  </a:lnTo>
                  <a:lnTo>
                    <a:pt x="12028" y="7708"/>
                  </a:lnTo>
                  <a:lnTo>
                    <a:pt x="12912" y="10755"/>
                  </a:lnTo>
                  <a:lnTo>
                    <a:pt x="12028" y="13802"/>
                  </a:lnTo>
                  <a:lnTo>
                    <a:pt x="9477" y="16581"/>
                  </a:lnTo>
                  <a:lnTo>
                    <a:pt x="5416" y="19180"/>
                  </a:lnTo>
                  <a:lnTo>
                    <a:pt x="0" y="21600"/>
                  </a:lnTo>
                  <a:lnTo>
                    <a:pt x="10541" y="21600"/>
                  </a:lnTo>
                  <a:lnTo>
                    <a:pt x="12958" y="20524"/>
                  </a:lnTo>
                  <a:lnTo>
                    <a:pt x="17640" y="17567"/>
                  </a:lnTo>
                  <a:lnTo>
                    <a:pt x="20580" y="14251"/>
                  </a:lnTo>
                  <a:lnTo>
                    <a:pt x="21600" y="10755"/>
                  </a:lnTo>
                  <a:lnTo>
                    <a:pt x="20580" y="7260"/>
                  </a:lnTo>
                  <a:lnTo>
                    <a:pt x="17640" y="4033"/>
                  </a:lnTo>
                  <a:lnTo>
                    <a:pt x="12958" y="986"/>
                  </a:lnTo>
                  <a:lnTo>
                    <a:pt x="10669" y="0"/>
                  </a:lnTo>
                  <a:close/>
                </a:path>
              </a:pathLst>
            </a:custGeom>
            <a:solidFill>
              <a:srgbClr val="A391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16" name="Forma">
              <a:extLst>
                <a:ext uri="{FF2B5EF4-FFF2-40B4-BE49-F238E27FC236}">
                  <a16:creationId xmlns:a16="http://schemas.microsoft.com/office/drawing/2014/main" id="{F52AC395-E08B-4A2E-AED5-F3E4B37C9CD6}"/>
                </a:ext>
              </a:extLst>
            </p:cNvPr>
            <p:cNvSpPr/>
            <p:nvPr/>
          </p:nvSpPr>
          <p:spPr>
            <a:xfrm>
              <a:off x="274849" y="36830"/>
              <a:ext cx="227383" cy="227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78" y="0"/>
                  </a:moveTo>
                  <a:lnTo>
                    <a:pt x="0" y="0"/>
                  </a:lnTo>
                  <a:lnTo>
                    <a:pt x="3771" y="362"/>
                  </a:lnTo>
                  <a:lnTo>
                    <a:pt x="7338" y="1327"/>
                  </a:lnTo>
                  <a:lnTo>
                    <a:pt x="10651" y="2775"/>
                  </a:lnTo>
                  <a:lnTo>
                    <a:pt x="13662" y="4706"/>
                  </a:lnTo>
                  <a:lnTo>
                    <a:pt x="13656" y="7240"/>
                  </a:lnTo>
                  <a:lnTo>
                    <a:pt x="12358" y="11102"/>
                  </a:lnTo>
                  <a:lnTo>
                    <a:pt x="10068" y="12067"/>
                  </a:lnTo>
                  <a:lnTo>
                    <a:pt x="9215" y="12067"/>
                  </a:lnTo>
                  <a:lnTo>
                    <a:pt x="7835" y="12188"/>
                  </a:lnTo>
                  <a:lnTo>
                    <a:pt x="4489" y="13756"/>
                  </a:lnTo>
                  <a:lnTo>
                    <a:pt x="1950" y="17618"/>
                  </a:lnTo>
                  <a:lnTo>
                    <a:pt x="1213" y="21600"/>
                  </a:lnTo>
                  <a:lnTo>
                    <a:pt x="4807" y="21600"/>
                  </a:lnTo>
                  <a:lnTo>
                    <a:pt x="4880" y="20876"/>
                  </a:lnTo>
                  <a:lnTo>
                    <a:pt x="5004" y="20152"/>
                  </a:lnTo>
                  <a:lnTo>
                    <a:pt x="6796" y="16532"/>
                  </a:lnTo>
                  <a:lnTo>
                    <a:pt x="10526" y="15566"/>
                  </a:lnTo>
                  <a:lnTo>
                    <a:pt x="11727" y="15325"/>
                  </a:lnTo>
                  <a:lnTo>
                    <a:pt x="14941" y="13515"/>
                  </a:lnTo>
                  <a:lnTo>
                    <a:pt x="16823" y="10136"/>
                  </a:lnTo>
                  <a:lnTo>
                    <a:pt x="17199" y="8085"/>
                  </a:lnTo>
                  <a:lnTo>
                    <a:pt x="21600" y="8085"/>
                  </a:lnTo>
                  <a:lnTo>
                    <a:pt x="19969" y="5792"/>
                  </a:lnTo>
                  <a:lnTo>
                    <a:pt x="16822" y="2655"/>
                  </a:lnTo>
                  <a:lnTo>
                    <a:pt x="13178" y="0"/>
                  </a:lnTo>
                  <a:close/>
                </a:path>
              </a:pathLst>
            </a:custGeom>
            <a:solidFill>
              <a:srgbClr val="A391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17" name="Forma">
              <a:extLst>
                <a:ext uri="{FF2B5EF4-FFF2-40B4-BE49-F238E27FC236}">
                  <a16:creationId xmlns:a16="http://schemas.microsoft.com/office/drawing/2014/main" id="{E3FC5629-587F-4885-8667-7B0FF9F74B0F}"/>
                </a:ext>
              </a:extLst>
            </p:cNvPr>
            <p:cNvSpPr/>
            <p:nvPr/>
          </p:nvSpPr>
          <p:spPr>
            <a:xfrm>
              <a:off x="92196" y="123189"/>
              <a:ext cx="268610" cy="302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12" y="10074"/>
                  </a:moveTo>
                  <a:lnTo>
                    <a:pt x="8021" y="10074"/>
                  </a:lnTo>
                  <a:lnTo>
                    <a:pt x="7633" y="10346"/>
                  </a:lnTo>
                  <a:lnTo>
                    <a:pt x="7633" y="11254"/>
                  </a:lnTo>
                  <a:lnTo>
                    <a:pt x="8021" y="11617"/>
                  </a:lnTo>
                  <a:lnTo>
                    <a:pt x="21212" y="11617"/>
                  </a:lnTo>
                  <a:lnTo>
                    <a:pt x="21600" y="11254"/>
                  </a:lnTo>
                  <a:lnTo>
                    <a:pt x="21600" y="10346"/>
                  </a:lnTo>
                  <a:lnTo>
                    <a:pt x="21212" y="10074"/>
                  </a:lnTo>
                  <a:close/>
                  <a:moveTo>
                    <a:pt x="2995" y="0"/>
                  </a:moveTo>
                  <a:lnTo>
                    <a:pt x="0" y="0"/>
                  </a:lnTo>
                  <a:lnTo>
                    <a:pt x="84" y="545"/>
                  </a:lnTo>
                  <a:lnTo>
                    <a:pt x="1159" y="3176"/>
                  </a:lnTo>
                  <a:lnTo>
                    <a:pt x="3704" y="5082"/>
                  </a:lnTo>
                  <a:lnTo>
                    <a:pt x="6748" y="5627"/>
                  </a:lnTo>
                  <a:lnTo>
                    <a:pt x="7416" y="5718"/>
                  </a:lnTo>
                  <a:lnTo>
                    <a:pt x="10025" y="7987"/>
                  </a:lnTo>
                  <a:lnTo>
                    <a:pt x="10478" y="10074"/>
                  </a:lnTo>
                  <a:lnTo>
                    <a:pt x="13519" y="10074"/>
                  </a:lnTo>
                  <a:lnTo>
                    <a:pt x="12756" y="6807"/>
                  </a:lnTo>
                  <a:lnTo>
                    <a:pt x="10745" y="4175"/>
                  </a:lnTo>
                  <a:lnTo>
                    <a:pt x="7914" y="2995"/>
                  </a:lnTo>
                  <a:lnTo>
                    <a:pt x="6748" y="2904"/>
                  </a:lnTo>
                  <a:lnTo>
                    <a:pt x="6024" y="2904"/>
                  </a:lnTo>
                  <a:lnTo>
                    <a:pt x="5432" y="2813"/>
                  </a:lnTo>
                  <a:lnTo>
                    <a:pt x="3221" y="635"/>
                  </a:lnTo>
                  <a:lnTo>
                    <a:pt x="2995" y="0"/>
                  </a:lnTo>
                  <a:close/>
                  <a:moveTo>
                    <a:pt x="13519" y="11617"/>
                  </a:moveTo>
                  <a:lnTo>
                    <a:pt x="10476" y="11617"/>
                  </a:lnTo>
                  <a:lnTo>
                    <a:pt x="10415" y="12071"/>
                  </a:lnTo>
                  <a:lnTo>
                    <a:pt x="10311" y="12706"/>
                  </a:lnTo>
                  <a:lnTo>
                    <a:pt x="8793" y="15429"/>
                  </a:lnTo>
                  <a:lnTo>
                    <a:pt x="7416" y="15973"/>
                  </a:lnTo>
                  <a:lnTo>
                    <a:pt x="6748" y="15973"/>
                  </a:lnTo>
                  <a:lnTo>
                    <a:pt x="5636" y="16064"/>
                  </a:lnTo>
                  <a:lnTo>
                    <a:pt x="1899" y="17607"/>
                  </a:lnTo>
                  <a:lnTo>
                    <a:pt x="305" y="20148"/>
                  </a:lnTo>
                  <a:lnTo>
                    <a:pt x="2" y="21600"/>
                  </a:lnTo>
                  <a:lnTo>
                    <a:pt x="3060" y="21600"/>
                  </a:lnTo>
                  <a:lnTo>
                    <a:pt x="3221" y="20965"/>
                  </a:lnTo>
                  <a:lnTo>
                    <a:pt x="3515" y="20239"/>
                  </a:lnTo>
                  <a:lnTo>
                    <a:pt x="6024" y="18696"/>
                  </a:lnTo>
                  <a:lnTo>
                    <a:pt x="6748" y="18696"/>
                  </a:lnTo>
                  <a:lnTo>
                    <a:pt x="7914" y="18605"/>
                  </a:lnTo>
                  <a:lnTo>
                    <a:pt x="10745" y="17425"/>
                  </a:lnTo>
                  <a:lnTo>
                    <a:pt x="12896" y="14521"/>
                  </a:lnTo>
                  <a:lnTo>
                    <a:pt x="13483" y="11980"/>
                  </a:lnTo>
                  <a:lnTo>
                    <a:pt x="13519" y="11617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</p:grpSp>
      <p:grpSp>
        <p:nvGrpSpPr>
          <p:cNvPr id="18" name="object 7">
            <a:extLst>
              <a:ext uri="{FF2B5EF4-FFF2-40B4-BE49-F238E27FC236}">
                <a16:creationId xmlns:a16="http://schemas.microsoft.com/office/drawing/2014/main" id="{07554E52-9508-46B7-A4D9-C93E4FE15462}"/>
              </a:ext>
            </a:extLst>
          </p:cNvPr>
          <p:cNvGrpSpPr/>
          <p:nvPr userDrawn="1"/>
        </p:nvGrpSpPr>
        <p:grpSpPr>
          <a:xfrm>
            <a:off x="-1" y="-1"/>
            <a:ext cx="20104100" cy="11308558"/>
            <a:chOff x="0" y="0"/>
            <a:chExt cx="20104099" cy="11308556"/>
          </a:xfrm>
        </p:grpSpPr>
        <p:pic>
          <p:nvPicPr>
            <p:cNvPr id="19" name="object 8" descr="object 8">
              <a:extLst>
                <a:ext uri="{FF2B5EF4-FFF2-40B4-BE49-F238E27FC236}">
                  <a16:creationId xmlns:a16="http://schemas.microsoft.com/office/drawing/2014/main" id="{0AF6E154-DEAF-4A8A-8D07-629974CB8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0"/>
              <a:ext cx="7283099" cy="73086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" name="object 9" descr="object 9">
              <a:extLst>
                <a:ext uri="{FF2B5EF4-FFF2-40B4-BE49-F238E27FC236}">
                  <a16:creationId xmlns:a16="http://schemas.microsoft.com/office/drawing/2014/main" id="{74839D0A-5FAC-4EC7-9D02-9366E7226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68594" y="-1"/>
              <a:ext cx="1820135" cy="113085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" name="object 10" descr="object 10">
              <a:extLst>
                <a:ext uri="{FF2B5EF4-FFF2-40B4-BE49-F238E27FC236}">
                  <a16:creationId xmlns:a16="http://schemas.microsoft.com/office/drawing/2014/main" id="{495CCE78-B840-407A-8424-BB9B2D3AD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" y="7295356"/>
              <a:ext cx="7283099" cy="4013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" name="object 11" descr="object 11">
              <a:extLst>
                <a:ext uri="{FF2B5EF4-FFF2-40B4-BE49-F238E27FC236}">
                  <a16:creationId xmlns:a16="http://schemas.microsoft.com/office/drawing/2014/main" id="{4F8287B4-1CD7-4F77-8275-6169395E4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0882" y="10681538"/>
              <a:ext cx="179252" cy="2121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" name="object 12" descr="object 12">
              <a:extLst>
                <a:ext uri="{FF2B5EF4-FFF2-40B4-BE49-F238E27FC236}">
                  <a16:creationId xmlns:a16="http://schemas.microsoft.com/office/drawing/2014/main" id="{B3A30EC3-DD50-4646-A6FF-2C1E1292C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84120" y="10684595"/>
              <a:ext cx="35204" cy="209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" name="object 13" descr="object 13">
              <a:extLst>
                <a:ext uri="{FF2B5EF4-FFF2-40B4-BE49-F238E27FC236}">
                  <a16:creationId xmlns:a16="http://schemas.microsoft.com/office/drawing/2014/main" id="{D769446D-F75F-44CE-8C6D-489806D03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13100" y="10681538"/>
              <a:ext cx="179807" cy="2121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" name="object 14" descr="object 14">
              <a:extLst>
                <a:ext uri="{FF2B5EF4-FFF2-40B4-BE49-F238E27FC236}">
                  <a16:creationId xmlns:a16="http://schemas.microsoft.com/office/drawing/2014/main" id="{C4A5D0FF-2B55-43BC-853E-90B2ECB7A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8002" y="10513850"/>
              <a:ext cx="549701" cy="5486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" name="object 15">
              <a:extLst>
                <a:ext uri="{FF2B5EF4-FFF2-40B4-BE49-F238E27FC236}">
                  <a16:creationId xmlns:a16="http://schemas.microsoft.com/office/drawing/2014/main" id="{3C40007E-E2B1-4E24-990E-F2DF3A6940E3}"/>
                </a:ext>
              </a:extLst>
            </p:cNvPr>
            <p:cNvSpPr/>
            <p:nvPr/>
          </p:nvSpPr>
          <p:spPr>
            <a:xfrm>
              <a:off x="9088727" y="-1"/>
              <a:ext cx="11015372" cy="113085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</p:grpSp>
      <p:sp>
        <p:nvSpPr>
          <p:cNvPr id="27" name="object 17">
            <a:extLst>
              <a:ext uri="{FF2B5EF4-FFF2-40B4-BE49-F238E27FC236}">
                <a16:creationId xmlns:a16="http://schemas.microsoft.com/office/drawing/2014/main" id="{D3E0FB21-F7E9-4794-A514-05BC47BB6A7F}"/>
              </a:ext>
            </a:extLst>
          </p:cNvPr>
          <p:cNvSpPr/>
          <p:nvPr userDrawn="1"/>
        </p:nvSpPr>
        <p:spPr>
          <a:xfrm>
            <a:off x="15540756" y="6525242"/>
            <a:ext cx="4563344" cy="1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45719" rIns="45719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933470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3">
            <a:extLst>
              <a:ext uri="{FF2B5EF4-FFF2-40B4-BE49-F238E27FC236}">
                <a16:creationId xmlns:a16="http://schemas.microsoft.com/office/drawing/2014/main" id="{800B6145-EE57-4DB3-80A1-0D137C073A52}"/>
              </a:ext>
            </a:extLst>
          </p:cNvPr>
          <p:cNvSpPr/>
          <p:nvPr userDrawn="1"/>
        </p:nvSpPr>
        <p:spPr>
          <a:xfrm>
            <a:off x="19795114" y="10932724"/>
            <a:ext cx="48387" cy="86825"/>
          </a:xfrm>
          <a:prstGeom prst="rect">
            <a:avLst/>
          </a:prstGeom>
          <a:solidFill>
            <a:srgbClr val="EFEBE0"/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31" name="object 28">
            <a:extLst>
              <a:ext uri="{FF2B5EF4-FFF2-40B4-BE49-F238E27FC236}">
                <a16:creationId xmlns:a16="http://schemas.microsoft.com/office/drawing/2014/main" id="{EBB8E5E8-0BA2-4218-BEEB-098EBBDF5F88}"/>
              </a:ext>
            </a:extLst>
          </p:cNvPr>
          <p:cNvSpPr/>
          <p:nvPr userDrawn="1"/>
        </p:nvSpPr>
        <p:spPr>
          <a:xfrm>
            <a:off x="10282408" y="1778935"/>
            <a:ext cx="9821692" cy="12701"/>
          </a:xfrm>
          <a:prstGeom prst="rect">
            <a:avLst/>
          </a:prstGeom>
          <a:solidFill>
            <a:srgbClr val="A18C60"/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pic>
        <p:nvPicPr>
          <p:cNvPr id="33" name="Imagem" descr="Imagem">
            <a:extLst>
              <a:ext uri="{FF2B5EF4-FFF2-40B4-BE49-F238E27FC236}">
                <a16:creationId xmlns:a16="http://schemas.microsoft.com/office/drawing/2014/main" id="{ABE44155-72C4-4956-83C2-542A4F7E3E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9" y="0"/>
            <a:ext cx="9084264" cy="1130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Imagem" descr="Imagem">
            <a:extLst>
              <a:ext uri="{FF2B5EF4-FFF2-40B4-BE49-F238E27FC236}">
                <a16:creationId xmlns:a16="http://schemas.microsoft.com/office/drawing/2014/main" id="{B0FC3F6C-9E52-4705-BB7C-2E7FAA10F1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0349" y="10278919"/>
            <a:ext cx="9084265" cy="1098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Imagem" descr="Imagem">
            <a:extLst>
              <a:ext uri="{FF2B5EF4-FFF2-40B4-BE49-F238E27FC236}">
                <a16:creationId xmlns:a16="http://schemas.microsoft.com/office/drawing/2014/main" id="{0731589A-D519-45A1-A913-FDA4343CBC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450" y="10494362"/>
            <a:ext cx="2753509" cy="6200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4572758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" descr="Imagem">
            <a:extLst>
              <a:ext uri="{FF2B5EF4-FFF2-40B4-BE49-F238E27FC236}">
                <a16:creationId xmlns:a16="http://schemas.microsoft.com/office/drawing/2014/main" id="{60C91573-EF78-48BA-9BDF-8575CAD32D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39393" y="10796941"/>
            <a:ext cx="807287" cy="35084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6275382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6BB93-B7B5-425F-8B2E-37A31A709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0A2403C-05B4-4756-8F44-C6BA3A07E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9BC9C30-2608-467E-8296-E8BDE6584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DF791-083D-48BF-AA10-F6ACF465BEF5}" type="datetimeFigureOut">
              <a:rPr lang="pt-BR" smtClean="0"/>
              <a:t>30/03/2023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1C1B575-B1A7-45DF-9B99-2BAD5A80F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E5FE2E0-4989-428D-920C-493670215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3157-5E91-4584-ADF2-879216E60D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2046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685325" y="1636226"/>
            <a:ext cx="18733486" cy="4510652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1427"/>
            </a:lvl1pPr>
            <a:lvl2pPr lvl="1" algn="ctr">
              <a:spcBef>
                <a:spcPts val="0"/>
              </a:spcBef>
              <a:buSzPct val="100000"/>
              <a:defRPr sz="11427"/>
            </a:lvl2pPr>
            <a:lvl3pPr lvl="2" algn="ctr">
              <a:spcBef>
                <a:spcPts val="0"/>
              </a:spcBef>
              <a:buSzPct val="100000"/>
              <a:defRPr sz="11427"/>
            </a:lvl3pPr>
            <a:lvl4pPr lvl="3" algn="ctr">
              <a:spcBef>
                <a:spcPts val="0"/>
              </a:spcBef>
              <a:buSzPct val="100000"/>
              <a:defRPr sz="11427"/>
            </a:lvl4pPr>
            <a:lvl5pPr lvl="4" algn="ctr">
              <a:spcBef>
                <a:spcPts val="0"/>
              </a:spcBef>
              <a:buSzPct val="100000"/>
              <a:defRPr sz="11427"/>
            </a:lvl5pPr>
            <a:lvl6pPr lvl="5" algn="ctr">
              <a:spcBef>
                <a:spcPts val="0"/>
              </a:spcBef>
              <a:buSzPct val="100000"/>
              <a:defRPr sz="11427"/>
            </a:lvl6pPr>
            <a:lvl7pPr lvl="6" algn="ctr">
              <a:spcBef>
                <a:spcPts val="0"/>
              </a:spcBef>
              <a:buSzPct val="100000"/>
              <a:defRPr sz="11427"/>
            </a:lvl7pPr>
            <a:lvl8pPr lvl="7" algn="ctr">
              <a:spcBef>
                <a:spcPts val="0"/>
              </a:spcBef>
              <a:buSzPct val="100000"/>
              <a:defRPr sz="11427"/>
            </a:lvl8pPr>
            <a:lvl9pPr lvl="8" algn="ctr">
              <a:spcBef>
                <a:spcPts val="0"/>
              </a:spcBef>
              <a:buSzPct val="100000"/>
              <a:defRPr sz="11427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685307" y="6228077"/>
            <a:ext cx="18733486" cy="1741763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615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615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615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615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615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615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615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615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6153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8627638" y="10247561"/>
            <a:ext cx="1206378" cy="864948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4927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685307" y="4726560"/>
            <a:ext cx="18733486" cy="1849881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7911"/>
            </a:lvl1pPr>
            <a:lvl2pPr lvl="1" algn="ctr">
              <a:spcBef>
                <a:spcPts val="0"/>
              </a:spcBef>
              <a:buSzPct val="100000"/>
              <a:defRPr sz="7911"/>
            </a:lvl2pPr>
            <a:lvl3pPr lvl="2" algn="ctr">
              <a:spcBef>
                <a:spcPts val="0"/>
              </a:spcBef>
              <a:buSzPct val="100000"/>
              <a:defRPr sz="7911"/>
            </a:lvl3pPr>
            <a:lvl4pPr lvl="3" algn="ctr">
              <a:spcBef>
                <a:spcPts val="0"/>
              </a:spcBef>
              <a:buSzPct val="100000"/>
              <a:defRPr sz="7911"/>
            </a:lvl4pPr>
            <a:lvl5pPr lvl="4" algn="ctr">
              <a:spcBef>
                <a:spcPts val="0"/>
              </a:spcBef>
              <a:buSzPct val="100000"/>
              <a:defRPr sz="7911"/>
            </a:lvl5pPr>
            <a:lvl6pPr lvl="5" algn="ctr">
              <a:spcBef>
                <a:spcPts val="0"/>
              </a:spcBef>
              <a:buSzPct val="100000"/>
              <a:defRPr sz="7911"/>
            </a:lvl6pPr>
            <a:lvl7pPr lvl="6" algn="ctr">
              <a:spcBef>
                <a:spcPts val="0"/>
              </a:spcBef>
              <a:buSzPct val="100000"/>
              <a:defRPr sz="7911"/>
            </a:lvl7pPr>
            <a:lvl8pPr lvl="7" algn="ctr">
              <a:spcBef>
                <a:spcPts val="0"/>
              </a:spcBef>
              <a:buSzPct val="100000"/>
              <a:defRPr sz="7911"/>
            </a:lvl8pPr>
            <a:lvl9pPr lvl="8" algn="ctr">
              <a:spcBef>
                <a:spcPts val="0"/>
              </a:spcBef>
              <a:buSzPct val="100000"/>
              <a:defRPr sz="7911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8627638" y="10247561"/>
            <a:ext cx="1206378" cy="864948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174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" descr="Imagem">
            <a:extLst>
              <a:ext uri="{FF2B5EF4-FFF2-40B4-BE49-F238E27FC236}">
                <a16:creationId xmlns:a16="http://schemas.microsoft.com/office/drawing/2014/main" id="{768FFF85-5930-411C-A8A6-99C019FCBCE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9139393" y="10796941"/>
            <a:ext cx="807287" cy="350844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0" i="0" u="none" strike="noStrike" cap="none" spc="0" baseline="0">
          <a:solidFill>
            <a:srgbClr val="A18C60"/>
          </a:solidFill>
          <a:uFillTx/>
          <a:latin typeface="DIN Pro Condensed Medium"/>
          <a:ea typeface="DIN Pro Condensed Medium"/>
          <a:cs typeface="DIN Pro Condensed Medium"/>
          <a:sym typeface="DIN Pro Condensed Medium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0" i="0" u="none" strike="noStrike" cap="none" spc="0" baseline="0">
          <a:solidFill>
            <a:srgbClr val="A18C60"/>
          </a:solidFill>
          <a:uFillTx/>
          <a:latin typeface="DIN Pro Condensed Medium"/>
          <a:ea typeface="DIN Pro Condensed Medium"/>
          <a:cs typeface="DIN Pro Condensed Medium"/>
          <a:sym typeface="DIN Pro Condensed Medium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0" i="0" u="none" strike="noStrike" cap="none" spc="0" baseline="0">
          <a:solidFill>
            <a:srgbClr val="A18C60"/>
          </a:solidFill>
          <a:uFillTx/>
          <a:latin typeface="DIN Pro Condensed Medium"/>
          <a:ea typeface="DIN Pro Condensed Medium"/>
          <a:cs typeface="DIN Pro Condensed Medium"/>
          <a:sym typeface="DIN Pro Condensed Medium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0" i="0" u="none" strike="noStrike" cap="none" spc="0" baseline="0">
          <a:solidFill>
            <a:srgbClr val="A18C60"/>
          </a:solidFill>
          <a:uFillTx/>
          <a:latin typeface="DIN Pro Condensed Medium"/>
          <a:ea typeface="DIN Pro Condensed Medium"/>
          <a:cs typeface="DIN Pro Condensed Medium"/>
          <a:sym typeface="DIN Pro Condensed Medium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0" i="0" u="none" strike="noStrike" cap="none" spc="0" baseline="0">
          <a:solidFill>
            <a:srgbClr val="A18C60"/>
          </a:solidFill>
          <a:uFillTx/>
          <a:latin typeface="DIN Pro Condensed Medium"/>
          <a:ea typeface="DIN Pro Condensed Medium"/>
          <a:cs typeface="DIN Pro Condensed Medium"/>
          <a:sym typeface="DIN Pro Condensed Medium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0" i="0" u="none" strike="noStrike" cap="none" spc="0" baseline="0">
          <a:solidFill>
            <a:srgbClr val="A18C60"/>
          </a:solidFill>
          <a:uFillTx/>
          <a:latin typeface="DIN Pro Condensed Medium"/>
          <a:ea typeface="DIN Pro Condensed Medium"/>
          <a:cs typeface="DIN Pro Condensed Medium"/>
          <a:sym typeface="DIN Pro Condensed Medium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0" i="0" u="none" strike="noStrike" cap="none" spc="0" baseline="0">
          <a:solidFill>
            <a:srgbClr val="A18C60"/>
          </a:solidFill>
          <a:uFillTx/>
          <a:latin typeface="DIN Pro Condensed Medium"/>
          <a:ea typeface="DIN Pro Condensed Medium"/>
          <a:cs typeface="DIN Pro Condensed Medium"/>
          <a:sym typeface="DIN Pro Condensed Medium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0" i="0" u="none" strike="noStrike" cap="none" spc="0" baseline="0">
          <a:solidFill>
            <a:srgbClr val="A18C60"/>
          </a:solidFill>
          <a:uFillTx/>
          <a:latin typeface="DIN Pro Condensed Medium"/>
          <a:ea typeface="DIN Pro Condensed Medium"/>
          <a:cs typeface="DIN Pro Condensed Medium"/>
          <a:sym typeface="DIN Pro Condensed Medium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0" i="0" u="none" strike="noStrike" cap="none" spc="0" baseline="0">
          <a:solidFill>
            <a:srgbClr val="A18C60"/>
          </a:solidFill>
          <a:uFillTx/>
          <a:latin typeface="DIN Pro Condensed Medium"/>
          <a:ea typeface="DIN Pro Condensed Medium"/>
          <a:cs typeface="DIN Pro Condensed Medium"/>
          <a:sym typeface="DIN Pro Condensed Medium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8.png"/><Relationship Id="rId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30.png"/><Relationship Id="rId12" Type="http://schemas.microsoft.com/office/2007/relationships/hdphoto" Target="../media/hdphoto2.wdp"/><Relationship Id="rId17" Type="http://schemas.openxmlformats.org/officeDocument/2006/relationships/image" Target="../media/image64.png"/><Relationship Id="rId2" Type="http://schemas.openxmlformats.org/officeDocument/2006/relationships/image" Target="../media/image55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11" Type="http://schemas.openxmlformats.org/officeDocument/2006/relationships/image" Target="../media/image60.png"/><Relationship Id="rId5" Type="http://schemas.openxmlformats.org/officeDocument/2006/relationships/image" Target="../media/image33.png"/><Relationship Id="rId15" Type="http://schemas.openxmlformats.org/officeDocument/2006/relationships/image" Target="../media/image63.png"/><Relationship Id="rId10" Type="http://schemas.openxmlformats.org/officeDocument/2006/relationships/image" Target="../media/image59.png"/><Relationship Id="rId4" Type="http://schemas.openxmlformats.org/officeDocument/2006/relationships/image" Target="../media/image57.svg"/><Relationship Id="rId9" Type="http://schemas.openxmlformats.org/officeDocument/2006/relationships/image" Target="../media/image58.png"/><Relationship Id="rId1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5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57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/>
          <p:cNvSpPr/>
          <p:nvPr/>
        </p:nvSpPr>
        <p:spPr>
          <a:xfrm>
            <a:off x="0" y="-5558"/>
            <a:ext cx="20104101" cy="1130855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pic>
        <p:nvPicPr>
          <p:cNvPr id="22" name="Imagem" descr="Imag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229" y="2969998"/>
            <a:ext cx="6615640" cy="33174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19646645" y="11942875"/>
            <a:ext cx="8826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dirty="0"/>
              <a:t>7</a:t>
            </a:r>
          </a:p>
        </p:txBody>
      </p:sp>
      <p:sp>
        <p:nvSpPr>
          <p:cNvPr id="57" name="TÍTULO">
            <a:extLst>
              <a:ext uri="{FF2B5EF4-FFF2-40B4-BE49-F238E27FC236}">
                <a16:creationId xmlns:a16="http://schemas.microsoft.com/office/drawing/2014/main" id="{4E9D63EC-2FB1-44D0-A7EF-0EBE184BA927}"/>
              </a:ext>
            </a:extLst>
          </p:cNvPr>
          <p:cNvSpPr txBox="1"/>
          <p:nvPr/>
        </p:nvSpPr>
        <p:spPr>
          <a:xfrm>
            <a:off x="0" y="345661"/>
            <a:ext cx="20104100" cy="944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algn="ctr"/>
            <a:r>
              <a:rPr lang="pt-BR" dirty="0">
                <a:solidFill>
                  <a:srgbClr val="B58B58"/>
                </a:solidFill>
                <a:latin typeface="Arial Narrow" panose="020B0606020202030204" pitchFamily="34" charset="0"/>
              </a:rPr>
              <a:t>CRM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4623B19-31CA-410F-B32C-DCC2A290C206}"/>
              </a:ext>
            </a:extLst>
          </p:cNvPr>
          <p:cNvSpPr txBox="1"/>
          <p:nvPr/>
        </p:nvSpPr>
        <p:spPr>
          <a:xfrm>
            <a:off x="1828805" y="3714879"/>
            <a:ext cx="394062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 hangingPunct="1">
              <a:buFont typeface="Wingdings" panose="05000000000000000000" pitchFamily="2" charset="2"/>
              <a:buChar char="ü"/>
            </a:pPr>
            <a:endParaRPr lang="pt-BR" sz="3200" kern="1200" dirty="0">
              <a:solidFill>
                <a:srgbClr val="202124"/>
              </a:solidFill>
              <a:latin typeface="Gill Sans Nova Light" panose="020B0302020104020203" pitchFamily="34" charset="0"/>
              <a:ea typeface="+mn-ea"/>
              <a:cs typeface="+mn-cs"/>
            </a:endParaRPr>
          </a:p>
          <a:p>
            <a:pPr algn="just" hangingPunct="1"/>
            <a:r>
              <a:rPr lang="pt-BR" sz="3200" kern="1200" dirty="0">
                <a:solidFill>
                  <a:srgbClr val="202124"/>
                </a:solidFill>
                <a:latin typeface="Gill Sans Nova Light" panose="020B0302020104020203" pitchFamily="34" charset="0"/>
                <a:ea typeface="+mn-ea"/>
                <a:cs typeface="+mn-cs"/>
              </a:rPr>
              <a:t> </a:t>
            </a:r>
          </a:p>
          <a:p>
            <a:pPr algn="ctr" hangingPunct="1"/>
            <a:r>
              <a:rPr lang="pt-BR" sz="3200" kern="1200" dirty="0">
                <a:solidFill>
                  <a:srgbClr val="202124"/>
                </a:solidFill>
                <a:latin typeface="Gill Sans Nova Light" panose="020B0302020104020203" pitchFamily="34" charset="0"/>
                <a:ea typeface="+mn-ea"/>
                <a:cs typeface="+mn-cs"/>
              </a:rPr>
              <a:t>COM LOJA ABERTA OU FECHADA</a:t>
            </a:r>
          </a:p>
          <a:p>
            <a:pPr hangingPunct="1"/>
            <a:endParaRPr lang="pt-BR" sz="3200" kern="1200" dirty="0">
              <a:solidFill>
                <a:srgbClr val="202124"/>
              </a:solidFill>
              <a:latin typeface="Gill Sans Nova Light" panose="020B0302020104020203" pitchFamily="34" charset="0"/>
              <a:ea typeface="+mn-ea"/>
              <a:cs typeface="+mn-cs"/>
            </a:endParaRPr>
          </a:p>
          <a:p>
            <a:pPr hangingPunct="1"/>
            <a:endParaRPr lang="pt-BR" sz="3200" kern="1200" dirty="0">
              <a:solidFill>
                <a:srgbClr val="202124"/>
              </a:solidFill>
              <a:latin typeface="Gill Sans Nova Light" panose="020B0302020104020203" pitchFamily="34" charset="0"/>
              <a:ea typeface="+mn-ea"/>
              <a:cs typeface="+mn-cs"/>
            </a:endParaRPr>
          </a:p>
          <a:p>
            <a:pPr hangingPunct="1"/>
            <a:endParaRPr lang="pt-BR" sz="3200" kern="1200" dirty="0">
              <a:solidFill>
                <a:srgbClr val="202124"/>
              </a:solidFill>
              <a:latin typeface="Gill Sans Nova Light" panose="020B0302020104020203" pitchFamily="34" charset="0"/>
              <a:ea typeface="+mn-ea"/>
              <a:cs typeface="+mn-cs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842638B5-2A2E-48E3-9D53-377C96F6653E}"/>
              </a:ext>
            </a:extLst>
          </p:cNvPr>
          <p:cNvSpPr txBox="1">
            <a:spLocks/>
          </p:cNvSpPr>
          <p:nvPr/>
        </p:nvSpPr>
        <p:spPr>
          <a:xfrm>
            <a:off x="4511224" y="2406628"/>
            <a:ext cx="11081652" cy="1359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t-BR" sz="3200" b="1" spc="1020" dirty="0">
                <a:solidFill>
                  <a:srgbClr val="B58B58"/>
                </a:solidFill>
                <a:latin typeface="Arial Narrow" panose="020B0606020202030204" pitchFamily="34" charset="0"/>
              </a:rPr>
              <a:t>A FORMA DE COMPRAR MUDOU!</a:t>
            </a:r>
          </a:p>
          <a:p>
            <a:pPr algn="ctr">
              <a:lnSpc>
                <a:spcPct val="150000"/>
              </a:lnSpc>
            </a:pPr>
            <a:endParaRPr lang="pt-BR" sz="3200" b="1" spc="1020" dirty="0">
              <a:solidFill>
                <a:srgbClr val="B58B58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0CEED6B-205B-48BA-B4AD-DE3D916BB279}"/>
              </a:ext>
            </a:extLst>
          </p:cNvPr>
          <p:cNvSpPr txBox="1"/>
          <p:nvPr/>
        </p:nvSpPr>
        <p:spPr>
          <a:xfrm>
            <a:off x="7520209" y="4911479"/>
            <a:ext cx="394062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 hangingPunct="1">
              <a:buFont typeface="Wingdings" panose="05000000000000000000" pitchFamily="2" charset="2"/>
              <a:buChar char="ü"/>
            </a:pPr>
            <a:endParaRPr lang="pt-BR" sz="3200" kern="1200" dirty="0">
              <a:solidFill>
                <a:srgbClr val="202124"/>
              </a:solidFill>
              <a:latin typeface="Gill Sans Nova Light" panose="020B0302020104020203" pitchFamily="34" charset="0"/>
              <a:ea typeface="+mn-ea"/>
              <a:cs typeface="+mn-cs"/>
            </a:endParaRPr>
          </a:p>
          <a:p>
            <a:pPr algn="just" hangingPunct="1"/>
            <a:r>
              <a:rPr lang="pt-BR" sz="3200" kern="1200" dirty="0">
                <a:solidFill>
                  <a:srgbClr val="202124"/>
                </a:solidFill>
                <a:latin typeface="Gill Sans Nova Light" panose="020B0302020104020203" pitchFamily="34" charset="0"/>
                <a:ea typeface="+mn-ea"/>
                <a:cs typeface="+mn-cs"/>
              </a:rPr>
              <a:t> </a:t>
            </a:r>
          </a:p>
          <a:p>
            <a:pPr algn="ctr" hangingPunct="1"/>
            <a:r>
              <a:rPr lang="pt-BR" sz="3200" kern="1200" dirty="0">
                <a:solidFill>
                  <a:srgbClr val="202124"/>
                </a:solidFill>
                <a:latin typeface="Gill Sans Nova Light" panose="020B0302020104020203" pitchFamily="34" charset="0"/>
                <a:ea typeface="+mn-ea"/>
                <a:cs typeface="+mn-cs"/>
              </a:rPr>
              <a:t>A FORMA DE VENDER </a:t>
            </a:r>
            <a:r>
              <a:rPr lang="pt-BR" sz="3200" b="1" kern="1200" dirty="0">
                <a:solidFill>
                  <a:srgbClr val="202124"/>
                </a:solidFill>
                <a:latin typeface="Gill Sans Nova Light" panose="020B0302020104020203" pitchFamily="34" charset="0"/>
                <a:ea typeface="+mn-ea"/>
                <a:cs typeface="+mn-cs"/>
              </a:rPr>
              <a:t>MUDOU</a:t>
            </a:r>
            <a:r>
              <a:rPr lang="pt-BR" sz="3200" kern="1200" dirty="0">
                <a:solidFill>
                  <a:srgbClr val="202124"/>
                </a:solidFill>
                <a:latin typeface="Gill Sans Nova Light" panose="020B0302020104020203" pitchFamily="34" charset="0"/>
                <a:ea typeface="+mn-ea"/>
                <a:cs typeface="+mn-cs"/>
              </a:rPr>
              <a:t> PARA SEMPRE</a:t>
            </a:r>
          </a:p>
          <a:p>
            <a:pPr hangingPunct="1"/>
            <a:endParaRPr lang="pt-BR" sz="3200" kern="1200" dirty="0">
              <a:solidFill>
                <a:srgbClr val="202124"/>
              </a:solidFill>
              <a:latin typeface="Gill Sans Nova Light" panose="020B0302020104020203" pitchFamily="34" charset="0"/>
              <a:ea typeface="+mn-ea"/>
              <a:cs typeface="+mn-cs"/>
            </a:endParaRPr>
          </a:p>
          <a:p>
            <a:pPr hangingPunct="1"/>
            <a:endParaRPr lang="pt-BR" sz="3200" kern="1200" dirty="0">
              <a:solidFill>
                <a:srgbClr val="202124"/>
              </a:solidFill>
              <a:latin typeface="Gill Sans Nova Light" panose="020B0302020104020203" pitchFamily="34" charset="0"/>
              <a:ea typeface="+mn-ea"/>
              <a:cs typeface="+mn-cs"/>
            </a:endParaRPr>
          </a:p>
          <a:p>
            <a:pPr hangingPunct="1"/>
            <a:endParaRPr lang="pt-BR" sz="3200" kern="1200" dirty="0">
              <a:solidFill>
                <a:srgbClr val="202124"/>
              </a:solidFill>
              <a:latin typeface="Gill Sans Nova Light" panose="020B0302020104020203" pitchFamily="34" charset="0"/>
              <a:ea typeface="+mn-ea"/>
              <a:cs typeface="+mn-cs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E48C91B-AA51-4076-9A24-C0B226818E33}"/>
              </a:ext>
            </a:extLst>
          </p:cNvPr>
          <p:cNvSpPr txBox="1"/>
          <p:nvPr/>
        </p:nvSpPr>
        <p:spPr>
          <a:xfrm>
            <a:off x="13211615" y="6268202"/>
            <a:ext cx="613953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 hangingPunct="1">
              <a:buFont typeface="Wingdings" panose="05000000000000000000" pitchFamily="2" charset="2"/>
              <a:buChar char="ü"/>
            </a:pPr>
            <a:endParaRPr lang="pt-BR" sz="3200" kern="1200" dirty="0">
              <a:solidFill>
                <a:srgbClr val="202124"/>
              </a:solidFill>
              <a:latin typeface="Gill Sans Nova Light" panose="020B0302020104020203" pitchFamily="34" charset="0"/>
              <a:ea typeface="+mn-ea"/>
              <a:cs typeface="+mn-cs"/>
            </a:endParaRPr>
          </a:p>
          <a:p>
            <a:pPr algn="ctr" hangingPunct="1"/>
            <a:r>
              <a:rPr lang="pt-BR" sz="3200" kern="1200" dirty="0">
                <a:solidFill>
                  <a:srgbClr val="202124"/>
                </a:solidFill>
                <a:latin typeface="Gill Sans Nova Light" panose="020B0302020104020203" pitchFamily="34" charset="0"/>
                <a:ea typeface="+mn-ea"/>
                <a:cs typeface="+mn-cs"/>
              </a:rPr>
              <a:t> SUA LOJA DEVE ESTAR EM QUALQUER LUGAR. E VOCÊ </a:t>
            </a:r>
            <a:r>
              <a:rPr lang="pt-BR" sz="3200" b="1" kern="1200" dirty="0">
                <a:solidFill>
                  <a:srgbClr val="202124"/>
                </a:solidFill>
                <a:latin typeface="Gill Sans Nova Light" panose="020B0302020104020203" pitchFamily="34" charset="0"/>
                <a:ea typeface="+mn-ea"/>
                <a:cs typeface="+mn-cs"/>
              </a:rPr>
              <a:t>PRECISA</a:t>
            </a:r>
            <a:r>
              <a:rPr lang="pt-BR" sz="3200" kern="1200" dirty="0">
                <a:solidFill>
                  <a:srgbClr val="202124"/>
                </a:solidFill>
                <a:latin typeface="Gill Sans Nova Light" panose="020B0302020104020203" pitchFamily="34" charset="0"/>
                <a:ea typeface="+mn-ea"/>
                <a:cs typeface="+mn-cs"/>
              </a:rPr>
              <a:t> ESTAR NO WHATSAPP</a:t>
            </a:r>
          </a:p>
          <a:p>
            <a:pPr hangingPunct="1"/>
            <a:endParaRPr lang="pt-BR" sz="3200" kern="1200" dirty="0">
              <a:solidFill>
                <a:srgbClr val="202124"/>
              </a:solidFill>
              <a:latin typeface="Gill Sans Nova Light" panose="020B0302020104020203" pitchFamily="34" charset="0"/>
              <a:ea typeface="+mn-ea"/>
              <a:cs typeface="+mn-cs"/>
            </a:endParaRPr>
          </a:p>
          <a:p>
            <a:pPr hangingPunct="1"/>
            <a:endParaRPr lang="pt-BR" sz="3200" kern="1200" dirty="0">
              <a:solidFill>
                <a:srgbClr val="202124"/>
              </a:solidFill>
              <a:latin typeface="Gill Sans Nova Light" panose="020B0302020104020203" pitchFamily="34" charset="0"/>
              <a:ea typeface="+mn-ea"/>
              <a:cs typeface="+mn-cs"/>
            </a:endParaRPr>
          </a:p>
          <a:p>
            <a:pPr hangingPunct="1"/>
            <a:endParaRPr lang="pt-BR" sz="3200" kern="1200" dirty="0">
              <a:solidFill>
                <a:srgbClr val="202124"/>
              </a:solidFill>
              <a:latin typeface="Gill Sans Nova Light" panose="020B0302020104020203" pitchFamily="34" charset="0"/>
              <a:ea typeface="+mn-ea"/>
              <a:cs typeface="+mn-cs"/>
            </a:endParaRPr>
          </a:p>
        </p:txBody>
      </p:sp>
      <p:pic>
        <p:nvPicPr>
          <p:cNvPr id="3" name="Gráfico 2" descr="Voltar estrutura de tópicos">
            <a:extLst>
              <a:ext uri="{FF2B5EF4-FFF2-40B4-BE49-F238E27FC236}">
                <a16:creationId xmlns:a16="http://schemas.microsoft.com/office/drawing/2014/main" id="{6ECFF988-CF4B-44E8-813F-AAC652D71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815032">
            <a:off x="6315789" y="4176815"/>
            <a:ext cx="1770150" cy="1770150"/>
          </a:xfrm>
          <a:prstGeom prst="rect">
            <a:avLst/>
          </a:prstGeom>
        </p:spPr>
      </p:pic>
      <p:pic>
        <p:nvPicPr>
          <p:cNvPr id="10" name="Gráfico 9" descr="Voltar estrutura de tópicos">
            <a:extLst>
              <a:ext uri="{FF2B5EF4-FFF2-40B4-BE49-F238E27FC236}">
                <a16:creationId xmlns:a16="http://schemas.microsoft.com/office/drawing/2014/main" id="{751A42D6-D814-4059-B091-085BB7116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815032">
            <a:off x="11771144" y="5427801"/>
            <a:ext cx="1770150" cy="177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7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19646645" y="11942875"/>
            <a:ext cx="8826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dirty="0"/>
              <a:t>7</a:t>
            </a:r>
          </a:p>
        </p:txBody>
      </p:sp>
      <p:sp>
        <p:nvSpPr>
          <p:cNvPr id="57" name="TÍTULO">
            <a:extLst>
              <a:ext uri="{FF2B5EF4-FFF2-40B4-BE49-F238E27FC236}">
                <a16:creationId xmlns:a16="http://schemas.microsoft.com/office/drawing/2014/main" id="{4E9D63EC-2FB1-44D0-A7EF-0EBE184BA927}"/>
              </a:ext>
            </a:extLst>
          </p:cNvPr>
          <p:cNvSpPr txBox="1"/>
          <p:nvPr/>
        </p:nvSpPr>
        <p:spPr>
          <a:xfrm>
            <a:off x="0" y="345661"/>
            <a:ext cx="20104100" cy="944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algn="ctr"/>
            <a:r>
              <a:rPr lang="pt-BR" dirty="0">
                <a:solidFill>
                  <a:srgbClr val="B58B58"/>
                </a:solidFill>
                <a:latin typeface="Arial Narrow" panose="020B0606020202030204" pitchFamily="34" charset="0"/>
              </a:rPr>
              <a:t>CRM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C08B9C0-4145-4B89-B0BA-AC34D5150ACD}"/>
              </a:ext>
            </a:extLst>
          </p:cNvPr>
          <p:cNvSpPr txBox="1"/>
          <p:nvPr/>
        </p:nvSpPr>
        <p:spPr>
          <a:xfrm>
            <a:off x="1653070" y="2743197"/>
            <a:ext cx="430265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600" b="1" dirty="0">
                <a:solidFill>
                  <a:srgbClr val="202124"/>
                </a:solidFill>
                <a:latin typeface="Gill Sans Nova Light" panose="020B0302020104020203" pitchFamily="34" charset="0"/>
              </a:rPr>
              <a:t>70%</a:t>
            </a:r>
          </a:p>
          <a:p>
            <a:pPr algn="ctr"/>
            <a:r>
              <a:rPr lang="pt-BR" sz="3200" dirty="0">
                <a:solidFill>
                  <a:srgbClr val="202124"/>
                </a:solidFill>
                <a:latin typeface="Gill Sans Nova Light" panose="020B0302020104020203" pitchFamily="34" charset="0"/>
              </a:rPr>
              <a:t>Dos consumidores confiam em mensagens que recebem online</a:t>
            </a:r>
            <a:endParaRPr lang="pt-BR" sz="6000" b="1" dirty="0">
              <a:solidFill>
                <a:srgbClr val="202124"/>
              </a:solidFill>
              <a:latin typeface="Gill Sans Nova Light" panose="020B0302020104020203" pitchFamily="34" charset="0"/>
            </a:endParaRPr>
          </a:p>
          <a:p>
            <a:r>
              <a:rPr lang="pt-BR" sz="3600" b="1" i="0" dirty="0">
                <a:solidFill>
                  <a:srgbClr val="202124"/>
                </a:solidFill>
                <a:effectLst/>
                <a:latin typeface="Gill Sans Nova Light" panose="020B0302020104020203" pitchFamily="34" charset="0"/>
              </a:rPr>
              <a:t> </a:t>
            </a:r>
            <a:br>
              <a:rPr lang="pt-BR" sz="3600" dirty="0">
                <a:solidFill>
                  <a:srgbClr val="202124"/>
                </a:solidFill>
                <a:latin typeface="Gill Sans Nova Light" panose="020B0302020104020203" pitchFamily="34" charset="0"/>
              </a:rPr>
            </a:br>
            <a:endParaRPr lang="pt-BR" sz="3600" dirty="0">
              <a:solidFill>
                <a:srgbClr val="202124"/>
              </a:solidFill>
              <a:latin typeface="Gill Sans Nova Light" panose="020B0302020104020203" pitchFamily="34" charset="0"/>
            </a:endParaRPr>
          </a:p>
          <a:p>
            <a:pPr marL="342900" indent="-342900">
              <a:buFontTx/>
              <a:buChar char="-"/>
            </a:pPr>
            <a:endParaRPr lang="pt-BR" sz="3600" dirty="0">
              <a:latin typeface="Gill Sans Nova Light" panose="020B0302020104020203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41CE226-3D41-4E62-A7EE-A142ED4F8E78}"/>
              </a:ext>
            </a:extLst>
          </p:cNvPr>
          <p:cNvSpPr txBox="1"/>
          <p:nvPr/>
        </p:nvSpPr>
        <p:spPr>
          <a:xfrm>
            <a:off x="1653070" y="7202465"/>
            <a:ext cx="4302658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600" b="1" dirty="0">
                <a:solidFill>
                  <a:srgbClr val="202124"/>
                </a:solidFill>
                <a:latin typeface="Gill Sans Nova Light" panose="020B0302020104020203" pitchFamily="34" charset="0"/>
              </a:rPr>
              <a:t>76%</a:t>
            </a:r>
          </a:p>
          <a:p>
            <a:pPr algn="ctr"/>
            <a:r>
              <a:rPr lang="pt-BR" sz="3200" dirty="0">
                <a:solidFill>
                  <a:srgbClr val="202124"/>
                </a:solidFill>
                <a:latin typeface="Gill Sans Nova Light" panose="020B0302020104020203" pitchFamily="34" charset="0"/>
              </a:rPr>
              <a:t>Se comunicam com marcas via WhatsApp</a:t>
            </a:r>
            <a:endParaRPr lang="pt-BR" sz="6000" b="1" dirty="0">
              <a:solidFill>
                <a:srgbClr val="202124"/>
              </a:solidFill>
              <a:latin typeface="Gill Sans Nova Light" panose="020B0302020104020203" pitchFamily="34" charset="0"/>
            </a:endParaRPr>
          </a:p>
          <a:p>
            <a:r>
              <a:rPr lang="pt-BR" sz="3600" b="1" i="0" dirty="0">
                <a:solidFill>
                  <a:srgbClr val="202124"/>
                </a:solidFill>
                <a:effectLst/>
                <a:latin typeface="Gill Sans Nova Light" panose="020B0302020104020203" pitchFamily="34" charset="0"/>
              </a:rPr>
              <a:t> </a:t>
            </a:r>
            <a:br>
              <a:rPr lang="pt-BR" sz="3600" dirty="0">
                <a:solidFill>
                  <a:srgbClr val="202124"/>
                </a:solidFill>
                <a:latin typeface="Gill Sans Nova Light" panose="020B0302020104020203" pitchFamily="34" charset="0"/>
              </a:rPr>
            </a:br>
            <a:endParaRPr lang="pt-BR" sz="3600" dirty="0">
              <a:solidFill>
                <a:srgbClr val="202124"/>
              </a:solidFill>
              <a:latin typeface="Gill Sans Nova Light" panose="020B0302020104020203" pitchFamily="34" charset="0"/>
            </a:endParaRPr>
          </a:p>
          <a:p>
            <a:pPr marL="342900" indent="-342900">
              <a:buFontTx/>
              <a:buChar char="-"/>
            </a:pPr>
            <a:endParaRPr lang="pt-BR" sz="3600" dirty="0">
              <a:latin typeface="Gill Sans Nova Light" panose="020B0302020104020203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D1C10AA-2969-47FD-B686-102553AA558A}"/>
              </a:ext>
            </a:extLst>
          </p:cNvPr>
          <p:cNvSpPr txBox="1"/>
          <p:nvPr/>
        </p:nvSpPr>
        <p:spPr>
          <a:xfrm>
            <a:off x="7025029" y="7186453"/>
            <a:ext cx="4007499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600" b="1" dirty="0">
                <a:solidFill>
                  <a:srgbClr val="202124"/>
                </a:solidFill>
                <a:latin typeface="Gill Sans Nova Light" panose="020B0302020104020203" pitchFamily="34" charset="0"/>
              </a:rPr>
              <a:t>60%</a:t>
            </a:r>
          </a:p>
          <a:p>
            <a:pPr algn="ctr"/>
            <a:r>
              <a:rPr lang="pt-BR" sz="3200" dirty="0">
                <a:solidFill>
                  <a:srgbClr val="202124"/>
                </a:solidFill>
                <a:latin typeface="Gill Sans Nova Light" panose="020B0302020104020203" pitchFamily="34" charset="0"/>
              </a:rPr>
              <a:t>Dos usuários gostariam de receber promoções</a:t>
            </a:r>
            <a:endParaRPr lang="pt-BR" sz="6000" b="1" dirty="0">
              <a:solidFill>
                <a:srgbClr val="202124"/>
              </a:solidFill>
              <a:latin typeface="Gill Sans Nova Light" panose="020B0302020104020203" pitchFamily="34" charset="0"/>
            </a:endParaRPr>
          </a:p>
          <a:p>
            <a:r>
              <a:rPr lang="pt-BR" sz="3600" b="1" i="0" dirty="0">
                <a:solidFill>
                  <a:srgbClr val="202124"/>
                </a:solidFill>
                <a:effectLst/>
                <a:latin typeface="Gill Sans Nova Light" panose="020B0302020104020203" pitchFamily="34" charset="0"/>
              </a:rPr>
              <a:t> </a:t>
            </a:r>
            <a:br>
              <a:rPr lang="pt-BR" sz="3600" dirty="0">
                <a:solidFill>
                  <a:srgbClr val="202124"/>
                </a:solidFill>
                <a:latin typeface="Gill Sans Nova Light" panose="020B0302020104020203" pitchFamily="34" charset="0"/>
              </a:rPr>
            </a:br>
            <a:endParaRPr lang="pt-BR" sz="3600" dirty="0">
              <a:solidFill>
                <a:srgbClr val="202124"/>
              </a:solidFill>
              <a:latin typeface="Gill Sans Nova Light" panose="020B0302020104020203" pitchFamily="34" charset="0"/>
            </a:endParaRPr>
          </a:p>
          <a:p>
            <a:pPr marL="342900" indent="-342900">
              <a:buFontTx/>
              <a:buChar char="-"/>
            </a:pPr>
            <a:endParaRPr lang="pt-BR" sz="3600" dirty="0">
              <a:latin typeface="Gill Sans Nova Light" panose="020B0302020104020203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1E0F5F0-68EF-4BFD-A917-E1EA3E46F898}"/>
              </a:ext>
            </a:extLst>
          </p:cNvPr>
          <p:cNvSpPr txBox="1"/>
          <p:nvPr/>
        </p:nvSpPr>
        <p:spPr>
          <a:xfrm>
            <a:off x="6877449" y="2686705"/>
            <a:ext cx="4302658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600" b="1" dirty="0">
                <a:solidFill>
                  <a:srgbClr val="202124"/>
                </a:solidFill>
                <a:latin typeface="Gill Sans Nova Light" panose="020B0302020104020203" pitchFamily="34" charset="0"/>
              </a:rPr>
              <a:t>50%</a:t>
            </a:r>
          </a:p>
          <a:p>
            <a:pPr algn="ctr"/>
            <a:r>
              <a:rPr lang="pt-BR" sz="3200" dirty="0">
                <a:solidFill>
                  <a:srgbClr val="202124"/>
                </a:solidFill>
                <a:latin typeface="Gill Sans Nova Light" panose="020B0302020104020203" pitchFamily="34" charset="0"/>
              </a:rPr>
              <a:t>Gostariam de comprar produtos ou serviços</a:t>
            </a:r>
            <a:endParaRPr lang="pt-BR" sz="6000" b="1" dirty="0">
              <a:solidFill>
                <a:srgbClr val="202124"/>
              </a:solidFill>
              <a:latin typeface="Gill Sans Nova Light" panose="020B0302020104020203" pitchFamily="34" charset="0"/>
            </a:endParaRPr>
          </a:p>
          <a:p>
            <a:r>
              <a:rPr lang="pt-BR" sz="3600" b="1" i="0" dirty="0">
                <a:solidFill>
                  <a:srgbClr val="202124"/>
                </a:solidFill>
                <a:effectLst/>
                <a:latin typeface="Gill Sans Nova Light" panose="020B0302020104020203" pitchFamily="34" charset="0"/>
              </a:rPr>
              <a:t> </a:t>
            </a:r>
            <a:br>
              <a:rPr lang="pt-BR" sz="3600" dirty="0">
                <a:solidFill>
                  <a:srgbClr val="202124"/>
                </a:solidFill>
                <a:latin typeface="Gill Sans Nova Light" panose="020B0302020104020203" pitchFamily="34" charset="0"/>
              </a:rPr>
            </a:br>
            <a:endParaRPr lang="pt-BR" sz="3600" dirty="0">
              <a:solidFill>
                <a:srgbClr val="202124"/>
              </a:solidFill>
              <a:latin typeface="Gill Sans Nova Light" panose="020B0302020104020203" pitchFamily="34" charset="0"/>
            </a:endParaRPr>
          </a:p>
          <a:p>
            <a:pPr marL="342900" indent="-342900">
              <a:buFontTx/>
              <a:buChar char="-"/>
            </a:pPr>
            <a:endParaRPr lang="pt-BR" sz="3600" dirty="0">
              <a:latin typeface="Gill Sans Nova Light" panose="020B0302020104020203" pitchFamily="34" charset="0"/>
            </a:endParaRP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3877BE3E-40CA-4AFC-9F91-9AD41364D501}"/>
              </a:ext>
            </a:extLst>
          </p:cNvPr>
          <p:cNvCxnSpPr/>
          <p:nvPr/>
        </p:nvCxnSpPr>
        <p:spPr>
          <a:xfrm>
            <a:off x="6357255" y="2111829"/>
            <a:ext cx="0" cy="805542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354642EC-54DE-49CA-8EB3-05D9B5FCC24F}"/>
              </a:ext>
            </a:extLst>
          </p:cNvPr>
          <p:cNvCxnSpPr>
            <a:cxnSpLocks/>
          </p:cNvCxnSpPr>
          <p:nvPr/>
        </p:nvCxnSpPr>
        <p:spPr>
          <a:xfrm>
            <a:off x="2155371" y="6139543"/>
            <a:ext cx="9024736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5DD54BF-60A7-4D72-95C3-EFD5244579AF}"/>
              </a:ext>
            </a:extLst>
          </p:cNvPr>
          <p:cNvSpPr txBox="1"/>
          <p:nvPr/>
        </p:nvSpPr>
        <p:spPr>
          <a:xfrm>
            <a:off x="13646070" y="2440483"/>
            <a:ext cx="5295067" cy="6894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600" b="1" dirty="0">
                <a:solidFill>
                  <a:srgbClr val="202124"/>
                </a:solidFill>
                <a:latin typeface="Gill Sans Nova Light" panose="020B0302020104020203" pitchFamily="34" charset="0"/>
              </a:rPr>
              <a:t>Em média</a:t>
            </a:r>
          </a:p>
          <a:p>
            <a:pPr algn="ctr"/>
            <a:r>
              <a:rPr lang="pt-BR" sz="4400" dirty="0">
                <a:solidFill>
                  <a:srgbClr val="202124"/>
                </a:solidFill>
                <a:latin typeface="Gill Sans Nova Light" panose="020B0302020104020203" pitchFamily="34" charset="0"/>
              </a:rPr>
              <a:t>Brasileiros passam </a:t>
            </a:r>
            <a:r>
              <a:rPr lang="pt-BR" sz="4400" b="1" dirty="0">
                <a:solidFill>
                  <a:srgbClr val="202124"/>
                </a:solidFill>
                <a:latin typeface="Gill Sans Nova Light" panose="020B0302020104020203" pitchFamily="34" charset="0"/>
              </a:rPr>
              <a:t>9hrs</a:t>
            </a:r>
            <a:r>
              <a:rPr lang="pt-BR" sz="4400" dirty="0">
                <a:solidFill>
                  <a:srgbClr val="202124"/>
                </a:solidFill>
                <a:latin typeface="Gill Sans Nova Light" panose="020B0302020104020203" pitchFamily="34" charset="0"/>
              </a:rPr>
              <a:t> por dia no celular</a:t>
            </a:r>
            <a:endParaRPr lang="pt-BR" sz="4000" dirty="0">
              <a:solidFill>
                <a:srgbClr val="202124"/>
              </a:solidFill>
              <a:latin typeface="Gill Sans Nova Light" panose="020B0302020104020203" pitchFamily="34" charset="0"/>
            </a:endParaRPr>
          </a:p>
          <a:p>
            <a:r>
              <a:rPr lang="pt-BR" sz="3600" b="1" i="0" dirty="0">
                <a:solidFill>
                  <a:srgbClr val="202124"/>
                </a:solidFill>
                <a:effectLst/>
                <a:latin typeface="Gill Sans Nova Light" panose="020B0302020104020203" pitchFamily="34" charset="0"/>
              </a:rPr>
              <a:t> </a:t>
            </a:r>
          </a:p>
          <a:p>
            <a:br>
              <a:rPr lang="pt-BR" sz="3600" dirty="0">
                <a:solidFill>
                  <a:srgbClr val="202124"/>
                </a:solidFill>
                <a:latin typeface="Gill Sans Nova Light" panose="020B0302020104020203" pitchFamily="34" charset="0"/>
              </a:rPr>
            </a:br>
            <a:r>
              <a:rPr lang="pt-BR" sz="3600" dirty="0">
                <a:solidFill>
                  <a:srgbClr val="202124"/>
                </a:solidFill>
                <a:latin typeface="Gill Sans Nova Light" panose="020B0302020104020203" pitchFamily="34" charset="0"/>
              </a:rPr>
              <a:t>O Brasil está entre os três países do mundo que possuem a população com o maior número de horas conectadas.</a:t>
            </a:r>
          </a:p>
          <a:p>
            <a:pPr marL="342900" indent="-342900">
              <a:buFontTx/>
              <a:buChar char="-"/>
            </a:pPr>
            <a:endParaRPr lang="pt-BR" sz="3600" dirty="0">
              <a:latin typeface="Gill Sans Nova Light" panose="020B0302020104020203" pitchFamily="34" charset="0"/>
            </a:endParaRPr>
          </a:p>
        </p:txBody>
      </p:sp>
      <p:pic>
        <p:nvPicPr>
          <p:cNvPr id="16" name="Gráfico 15" descr="Smartphone estrutura de tópicos">
            <a:extLst>
              <a:ext uri="{FF2B5EF4-FFF2-40B4-BE49-F238E27FC236}">
                <a16:creationId xmlns:a16="http://schemas.microsoft.com/office/drawing/2014/main" id="{260A4398-4402-4413-93AA-4E7DC870D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646070" y="25132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4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19646645" y="11942875"/>
            <a:ext cx="8826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dirty="0"/>
              <a:t>7</a:t>
            </a:r>
          </a:p>
        </p:txBody>
      </p:sp>
      <p:sp>
        <p:nvSpPr>
          <p:cNvPr id="57" name="TÍTULO">
            <a:extLst>
              <a:ext uri="{FF2B5EF4-FFF2-40B4-BE49-F238E27FC236}">
                <a16:creationId xmlns:a16="http://schemas.microsoft.com/office/drawing/2014/main" id="{4E9D63EC-2FB1-44D0-A7EF-0EBE184BA927}"/>
              </a:ext>
            </a:extLst>
          </p:cNvPr>
          <p:cNvSpPr txBox="1"/>
          <p:nvPr/>
        </p:nvSpPr>
        <p:spPr>
          <a:xfrm>
            <a:off x="0" y="345661"/>
            <a:ext cx="20104100" cy="944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algn="ctr"/>
            <a:r>
              <a:rPr lang="pt-BR" dirty="0">
                <a:solidFill>
                  <a:srgbClr val="B58B58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CRM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C08B9C0-4145-4B89-B0BA-AC34D5150ACD}"/>
              </a:ext>
            </a:extLst>
          </p:cNvPr>
          <p:cNvSpPr txBox="1"/>
          <p:nvPr/>
        </p:nvSpPr>
        <p:spPr>
          <a:xfrm>
            <a:off x="3894827" y="2201314"/>
            <a:ext cx="430265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pt-BR" sz="6600" b="1" dirty="0">
                <a:solidFill>
                  <a:srgbClr val="202124"/>
                </a:solidFill>
                <a:latin typeface="Gill Sans Nova Light" panose="020B0302020104020203" pitchFamily="34" charset="0"/>
              </a:rPr>
              <a:t>97%</a:t>
            </a:r>
          </a:p>
          <a:p>
            <a:pPr algn="ctr"/>
            <a:r>
              <a:rPr lang="pt-BR" sz="3200" dirty="0">
                <a:solidFill>
                  <a:srgbClr val="202124"/>
                </a:solidFill>
                <a:latin typeface="Gill Sans Nova Light" panose="020B0302020104020203" pitchFamily="34" charset="0"/>
              </a:rPr>
              <a:t>Dos smartphones possuem WhatsApp instalado</a:t>
            </a:r>
            <a:endParaRPr lang="pt-BR" sz="6000" b="1" dirty="0">
              <a:solidFill>
                <a:srgbClr val="202124"/>
              </a:solidFill>
              <a:latin typeface="Gill Sans Nova Light" panose="020B0302020104020203" pitchFamily="34" charset="0"/>
            </a:endParaRPr>
          </a:p>
          <a:p>
            <a:r>
              <a:rPr lang="pt-BR" sz="3600" b="1" i="0" dirty="0">
                <a:solidFill>
                  <a:srgbClr val="202124"/>
                </a:solidFill>
                <a:effectLst/>
                <a:latin typeface="Gill Sans Nova Light" panose="020B0302020104020203" pitchFamily="34" charset="0"/>
              </a:rPr>
              <a:t> </a:t>
            </a:r>
            <a:br>
              <a:rPr lang="pt-BR" sz="3600" dirty="0">
                <a:solidFill>
                  <a:srgbClr val="202124"/>
                </a:solidFill>
                <a:latin typeface="Gill Sans Nova Light" panose="020B0302020104020203" pitchFamily="34" charset="0"/>
              </a:rPr>
            </a:br>
            <a:endParaRPr lang="pt-BR" sz="3600" dirty="0">
              <a:solidFill>
                <a:srgbClr val="202124"/>
              </a:solidFill>
              <a:latin typeface="Gill Sans Nova Light" panose="020B0302020104020203" pitchFamily="34" charset="0"/>
            </a:endParaRPr>
          </a:p>
          <a:p>
            <a:pPr marL="342900" indent="-342900">
              <a:buFontTx/>
              <a:buChar char="-"/>
            </a:pPr>
            <a:endParaRPr lang="pt-BR" sz="3600" dirty="0">
              <a:latin typeface="Gill Sans Nova Light" panose="020B0302020104020203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1E0F5F0-68EF-4BFD-A917-E1EA3E46F898}"/>
              </a:ext>
            </a:extLst>
          </p:cNvPr>
          <p:cNvSpPr txBox="1"/>
          <p:nvPr/>
        </p:nvSpPr>
        <p:spPr>
          <a:xfrm>
            <a:off x="1569759" y="5938735"/>
            <a:ext cx="8952793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600" b="1" dirty="0">
                <a:solidFill>
                  <a:srgbClr val="202124"/>
                </a:solidFill>
                <a:latin typeface="Gill Sans Nova Light" panose="020B0302020104020203" pitchFamily="34" charset="0"/>
              </a:rPr>
              <a:t>Grau de fidelidade</a:t>
            </a:r>
          </a:p>
          <a:p>
            <a:pPr algn="ctr"/>
            <a:r>
              <a:rPr lang="pt-BR" sz="3200" dirty="0">
                <a:solidFill>
                  <a:srgbClr val="202124"/>
                </a:solidFill>
                <a:latin typeface="Gill Sans Nova Light" panose="020B0302020104020203" pitchFamily="34" charset="0"/>
              </a:rPr>
              <a:t>% de usuário que acessam o aplicativos todos os dias</a:t>
            </a:r>
            <a:endParaRPr lang="pt-BR" sz="6000" b="1" dirty="0">
              <a:solidFill>
                <a:srgbClr val="202124"/>
              </a:solidFill>
              <a:latin typeface="Gill Sans Nova Light" panose="020B0302020104020203" pitchFamily="34" charset="0"/>
            </a:endParaRPr>
          </a:p>
          <a:p>
            <a:r>
              <a:rPr lang="pt-BR" sz="3600" b="1" i="0" dirty="0">
                <a:solidFill>
                  <a:srgbClr val="202124"/>
                </a:solidFill>
                <a:effectLst/>
                <a:latin typeface="Gill Sans Nova Light" panose="020B0302020104020203" pitchFamily="34" charset="0"/>
              </a:rPr>
              <a:t> </a:t>
            </a:r>
            <a:br>
              <a:rPr lang="pt-BR" sz="3600" dirty="0">
                <a:solidFill>
                  <a:srgbClr val="202124"/>
                </a:solidFill>
                <a:latin typeface="Gill Sans Nova Light" panose="020B0302020104020203" pitchFamily="34" charset="0"/>
              </a:rPr>
            </a:br>
            <a:endParaRPr lang="pt-BR" sz="3600" dirty="0">
              <a:solidFill>
                <a:srgbClr val="202124"/>
              </a:solidFill>
              <a:latin typeface="Gill Sans Nova Light" panose="020B0302020104020203" pitchFamily="34" charset="0"/>
            </a:endParaRPr>
          </a:p>
          <a:p>
            <a:pPr algn="ctr"/>
            <a:r>
              <a:rPr lang="pt-BR" sz="4400" b="1" dirty="0">
                <a:latin typeface="Gill Sans Nova Light" panose="020B0302020104020203" pitchFamily="34" charset="0"/>
              </a:rPr>
              <a:t>97%                   84%                   62%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5DD54BF-60A7-4D72-95C3-EFD5244579AF}"/>
              </a:ext>
            </a:extLst>
          </p:cNvPr>
          <p:cNvSpPr txBox="1"/>
          <p:nvPr/>
        </p:nvSpPr>
        <p:spPr>
          <a:xfrm>
            <a:off x="12257315" y="2286106"/>
            <a:ext cx="6030678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600" b="1" dirty="0">
                <a:solidFill>
                  <a:srgbClr val="202124"/>
                </a:solidFill>
                <a:latin typeface="Gill Sans Nova Light" panose="020B0302020104020203" pitchFamily="34" charset="0"/>
              </a:rPr>
              <a:t>Os mensageiros </a:t>
            </a:r>
            <a:r>
              <a:rPr lang="pt-BR" sz="4400" dirty="0">
                <a:solidFill>
                  <a:srgbClr val="202124"/>
                </a:solidFill>
                <a:latin typeface="Gill Sans Nova Light" panose="020B0302020104020203" pitchFamily="34" charset="0"/>
              </a:rPr>
              <a:t>são o meio mais eficiente de converter vendas!</a:t>
            </a:r>
            <a:endParaRPr lang="pt-BR" sz="4000" dirty="0">
              <a:solidFill>
                <a:srgbClr val="202124"/>
              </a:solidFill>
              <a:latin typeface="Gill Sans Nova Light" panose="020B0302020104020203" pitchFamily="34" charset="0"/>
            </a:endParaRPr>
          </a:p>
          <a:p>
            <a:r>
              <a:rPr lang="pt-BR" sz="3600" b="1" i="0" dirty="0">
                <a:solidFill>
                  <a:srgbClr val="202124"/>
                </a:solidFill>
                <a:effectLst/>
                <a:latin typeface="Gill Sans Nova Light" panose="020B0302020104020203" pitchFamily="34" charset="0"/>
              </a:rPr>
              <a:t> </a:t>
            </a:r>
            <a:br>
              <a:rPr lang="pt-BR" sz="3600" dirty="0">
                <a:solidFill>
                  <a:srgbClr val="202124"/>
                </a:solidFill>
                <a:latin typeface="Gill Sans Nova Light" panose="020B0302020104020203" pitchFamily="34" charset="0"/>
              </a:rPr>
            </a:br>
            <a:endParaRPr lang="pt-BR" sz="3600" dirty="0">
              <a:latin typeface="Gill Sans Nova Light" panose="020B0302020104020203" pitchFamily="34" charset="0"/>
            </a:endParaRPr>
          </a:p>
        </p:txBody>
      </p:sp>
      <p:pic>
        <p:nvPicPr>
          <p:cNvPr id="16" name="Gráfico 15" descr="Smartphone estrutura de tópicos">
            <a:extLst>
              <a:ext uri="{FF2B5EF4-FFF2-40B4-BE49-F238E27FC236}">
                <a16:creationId xmlns:a16="http://schemas.microsoft.com/office/drawing/2014/main" id="{260A4398-4402-4413-93AA-4E7DC870D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56570" y="5165479"/>
            <a:ext cx="914400" cy="914400"/>
          </a:xfrm>
          <a:prstGeom prst="rect">
            <a:avLst/>
          </a:prstGeom>
        </p:spPr>
      </p:pic>
      <p:pic>
        <p:nvPicPr>
          <p:cNvPr id="4" name="Gráfico 3" descr="Torre de Celular estrutura de tópicos">
            <a:extLst>
              <a:ext uri="{FF2B5EF4-FFF2-40B4-BE49-F238E27FC236}">
                <a16:creationId xmlns:a16="http://schemas.microsoft.com/office/drawing/2014/main" id="{A4CDCC4A-09A2-4A39-8E85-CD1E1408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04906" y="6930850"/>
            <a:ext cx="914400" cy="9144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1D6745D-B8AE-46B0-9CEF-ACFC355C3C60}"/>
              </a:ext>
            </a:extLst>
          </p:cNvPr>
          <p:cNvSpPr txBox="1"/>
          <p:nvPr/>
        </p:nvSpPr>
        <p:spPr>
          <a:xfrm>
            <a:off x="12572745" y="5394650"/>
            <a:ext cx="5808639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/>
            <a:r>
              <a:rPr lang="pt-BR" sz="3600" dirty="0">
                <a:solidFill>
                  <a:srgbClr val="202124"/>
                </a:solidFill>
                <a:latin typeface="Gill Sans Nova Light" panose="020B0302020104020203" pitchFamily="34" charset="0"/>
              </a:rPr>
              <a:t>Total de linhas móveis: 215.2 M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CCE219A-CD59-4C65-9F86-556593667501}"/>
              </a:ext>
            </a:extLst>
          </p:cNvPr>
          <p:cNvSpPr txBox="1"/>
          <p:nvPr/>
        </p:nvSpPr>
        <p:spPr>
          <a:xfrm>
            <a:off x="12605884" y="7099370"/>
            <a:ext cx="6780682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pt-BR" sz="3600" dirty="0">
                <a:solidFill>
                  <a:srgbClr val="202124"/>
                </a:solidFill>
                <a:latin typeface="Gill Sans Nova Light" panose="020B0302020104020203" pitchFamily="34" charset="0"/>
              </a:rPr>
              <a:t>Total de usuários com acesso à internet: 89%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E6E3121-AEFC-485B-B6F6-C309F030F071}"/>
              </a:ext>
            </a:extLst>
          </p:cNvPr>
          <p:cNvSpPr txBox="1"/>
          <p:nvPr/>
        </p:nvSpPr>
        <p:spPr>
          <a:xfrm>
            <a:off x="13564046" y="9026052"/>
            <a:ext cx="5485951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pt-BR" sz="3600" dirty="0">
                <a:solidFill>
                  <a:srgbClr val="202124"/>
                </a:solidFill>
                <a:latin typeface="Gill Sans Nova Light" panose="020B0302020104020203" pitchFamily="34" charset="0"/>
              </a:rPr>
              <a:t>Total de linhas em relação a população: 102%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ráfico 11" descr="Usuários estrutura de tópicos">
            <a:extLst>
              <a:ext uri="{FF2B5EF4-FFF2-40B4-BE49-F238E27FC236}">
                <a16:creationId xmlns:a16="http://schemas.microsoft.com/office/drawing/2014/main" id="{D45DABAF-0252-4538-8001-5A886C5A14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605884" y="9075244"/>
            <a:ext cx="1073150" cy="1073150"/>
          </a:xfrm>
          <a:prstGeom prst="rect">
            <a:avLst/>
          </a:prstGeom>
        </p:spPr>
      </p:pic>
      <p:pic>
        <p:nvPicPr>
          <p:cNvPr id="15" name="Gráfico 14" descr="Chat estrutura de tópicos">
            <a:extLst>
              <a:ext uri="{FF2B5EF4-FFF2-40B4-BE49-F238E27FC236}">
                <a16:creationId xmlns:a16="http://schemas.microsoft.com/office/drawing/2014/main" id="{8D2EB0BB-3AAF-4DA9-9344-BF2A679B2F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69708" y="2313447"/>
            <a:ext cx="914400" cy="914400"/>
          </a:xfrm>
          <a:prstGeom prst="rect">
            <a:avLst/>
          </a:prstGeom>
        </p:spPr>
      </p:pic>
      <p:pic>
        <p:nvPicPr>
          <p:cNvPr id="24" name="Imagem 23" descr="Forma&#10;&#10;Descrição gerada automaticamente com confiança baixa">
            <a:extLst>
              <a:ext uri="{FF2B5EF4-FFF2-40B4-BE49-F238E27FC236}">
                <a16:creationId xmlns:a16="http://schemas.microsoft.com/office/drawing/2014/main" id="{533D61EC-1768-4C53-A02A-8F2A42544C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25" y="7634606"/>
            <a:ext cx="942089" cy="942089"/>
          </a:xfrm>
          <a:prstGeom prst="rect">
            <a:avLst/>
          </a:prstGeom>
        </p:spPr>
      </p:pic>
      <p:pic>
        <p:nvPicPr>
          <p:cNvPr id="26" name="Imagem 25" descr="Forma&#10;&#10;Descrição gerada automaticamente com confiança baixa">
            <a:extLst>
              <a:ext uri="{FF2B5EF4-FFF2-40B4-BE49-F238E27FC236}">
                <a16:creationId xmlns:a16="http://schemas.microsoft.com/office/drawing/2014/main" id="{07B7AD43-8F0D-4D1B-8AC0-B07DFB8E337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686" y="7785096"/>
            <a:ext cx="683988" cy="683988"/>
          </a:xfrm>
          <a:prstGeom prst="rect">
            <a:avLst/>
          </a:prstGeom>
        </p:spPr>
      </p:pic>
      <p:pic>
        <p:nvPicPr>
          <p:cNvPr id="28" name="Imagem 27" descr="Forma&#10;&#10;Descrição gerada automaticamente com confiança baixa">
            <a:extLst>
              <a:ext uri="{FF2B5EF4-FFF2-40B4-BE49-F238E27FC236}">
                <a16:creationId xmlns:a16="http://schemas.microsoft.com/office/drawing/2014/main" id="{48ABF688-BA9C-437F-9131-9644CE6D8B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931" y="8217430"/>
            <a:ext cx="942089" cy="9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7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">
            <a:extLst>
              <a:ext uri="{FF2B5EF4-FFF2-40B4-BE49-F238E27FC236}">
                <a16:creationId xmlns:a16="http://schemas.microsoft.com/office/drawing/2014/main" id="{DBE5587D-2DEC-42D9-9272-085A8E2871A4}"/>
              </a:ext>
            </a:extLst>
          </p:cNvPr>
          <p:cNvSpPr txBox="1"/>
          <p:nvPr/>
        </p:nvSpPr>
        <p:spPr>
          <a:xfrm>
            <a:off x="0" y="474615"/>
            <a:ext cx="20104100" cy="971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Calibri Light" panose="020F0302020204030204" pitchFamily="34" charset="0"/>
                <a:ea typeface="DIN Pro Condensed Medium"/>
                <a:cs typeface="Calibri Light" panose="020F0302020204030204" pitchFamily="34" charset="0"/>
              </a:defRPr>
            </a:lvl1pPr>
          </a:lstStyle>
          <a:p>
            <a:pPr algn="ctr"/>
            <a:r>
              <a:rPr lang="pt-BR" dirty="0">
                <a:solidFill>
                  <a:srgbClr val="B58B58"/>
                </a:solidFill>
                <a:latin typeface="Arial Narrow" panose="020B0606020202030204" pitchFamily="34" charset="0"/>
              </a:rPr>
              <a:t>  </a:t>
            </a:r>
            <a:r>
              <a:rPr lang="pt-BR" dirty="0">
                <a:solidFill>
                  <a:srgbClr val="B58B58"/>
                </a:solidFill>
                <a:latin typeface="Arial Narrow" panose="020B0606020202030204" pitchFamily="34" charset="0"/>
                <a:sym typeface="DIN Pro Condensed Medium"/>
              </a:rPr>
              <a:t>CLIENTE</a:t>
            </a:r>
            <a:r>
              <a:rPr lang="pt-BR" dirty="0">
                <a:solidFill>
                  <a:srgbClr val="B58B58"/>
                </a:solidFill>
                <a:latin typeface="Arial Narrow" panose="020B0606020202030204" pitchFamily="34" charset="0"/>
              </a:rPr>
              <a:t> MULTICANAL</a:t>
            </a:r>
            <a:endParaRPr dirty="0">
              <a:solidFill>
                <a:srgbClr val="B58B58"/>
              </a:solidFill>
              <a:latin typeface="Arial Narrow" panose="020B0606020202030204" pitchFamily="34" charset="0"/>
            </a:endParaRPr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ED7FE851-2ADE-4699-8CB6-C2541FE181D3}"/>
              </a:ext>
            </a:extLst>
          </p:cNvPr>
          <p:cNvSpPr/>
          <p:nvPr/>
        </p:nvSpPr>
        <p:spPr>
          <a:xfrm>
            <a:off x="6802090" y="3502644"/>
            <a:ext cx="4117531" cy="4231666"/>
          </a:xfrm>
          <a:prstGeom prst="ellipse">
            <a:avLst/>
          </a:prstGeom>
          <a:solidFill>
            <a:schemeClr val="bg1">
              <a:alpha val="50000"/>
            </a:schemeClr>
          </a:solidFill>
          <a:ln w="76200">
            <a:solidFill>
              <a:srgbClr val="886F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Nova Light" panose="020B0302020104020203" pitchFamily="34" charset="0"/>
              <a:ea typeface="+mn-ea"/>
              <a:cs typeface="+mn-cs"/>
            </a:endParaRPr>
          </a:p>
        </p:txBody>
      </p:sp>
      <p:sp>
        <p:nvSpPr>
          <p:cNvPr id="41" name="Elipse 5">
            <a:extLst>
              <a:ext uri="{FF2B5EF4-FFF2-40B4-BE49-F238E27FC236}">
                <a16:creationId xmlns:a16="http://schemas.microsoft.com/office/drawing/2014/main" id="{D1AB7ECD-DD0B-4C40-BA5C-B3506D345F73}"/>
              </a:ext>
            </a:extLst>
          </p:cNvPr>
          <p:cNvSpPr/>
          <p:nvPr/>
        </p:nvSpPr>
        <p:spPr>
          <a:xfrm>
            <a:off x="9168542" y="3962400"/>
            <a:ext cx="1717172" cy="2918057"/>
          </a:xfrm>
          <a:custGeom>
            <a:avLst/>
            <a:gdLst>
              <a:gd name="connsiteX0" fmla="*/ 0 w 1057561"/>
              <a:gd name="connsiteY0" fmla="*/ 1330325 h 2660650"/>
              <a:gd name="connsiteX1" fmla="*/ 528781 w 1057561"/>
              <a:gd name="connsiteY1" fmla="*/ 0 h 2660650"/>
              <a:gd name="connsiteX2" fmla="*/ 1057562 w 1057561"/>
              <a:gd name="connsiteY2" fmla="*/ 1330325 h 2660650"/>
              <a:gd name="connsiteX3" fmla="*/ 528781 w 1057561"/>
              <a:gd name="connsiteY3" fmla="*/ 2660650 h 2660650"/>
              <a:gd name="connsiteX4" fmla="*/ 0 w 1057561"/>
              <a:gd name="connsiteY4" fmla="*/ 1330325 h 2660650"/>
              <a:gd name="connsiteX0" fmla="*/ 0 w 1057562"/>
              <a:gd name="connsiteY0" fmla="*/ 1330756 h 2661081"/>
              <a:gd name="connsiteX1" fmla="*/ 528781 w 1057562"/>
              <a:gd name="connsiteY1" fmla="*/ 431 h 2661081"/>
              <a:gd name="connsiteX2" fmla="*/ 1057562 w 1057562"/>
              <a:gd name="connsiteY2" fmla="*/ 1330756 h 2661081"/>
              <a:gd name="connsiteX3" fmla="*/ 528781 w 1057562"/>
              <a:gd name="connsiteY3" fmla="*/ 2661081 h 2661081"/>
              <a:gd name="connsiteX4" fmla="*/ 0 w 1057562"/>
              <a:gd name="connsiteY4" fmla="*/ 1330756 h 2661081"/>
              <a:gd name="connsiteX0" fmla="*/ 0 w 1057562"/>
              <a:gd name="connsiteY0" fmla="*/ 1332139 h 2662464"/>
              <a:gd name="connsiteX1" fmla="*/ 528781 w 1057562"/>
              <a:gd name="connsiteY1" fmla="*/ 1814 h 2662464"/>
              <a:gd name="connsiteX2" fmla="*/ 1057562 w 1057562"/>
              <a:gd name="connsiteY2" fmla="*/ 1332139 h 2662464"/>
              <a:gd name="connsiteX3" fmla="*/ 528781 w 1057562"/>
              <a:gd name="connsiteY3" fmla="*/ 2662464 h 2662464"/>
              <a:gd name="connsiteX4" fmla="*/ 0 w 1057562"/>
              <a:gd name="connsiteY4" fmla="*/ 1332139 h 2662464"/>
              <a:gd name="connsiteX0" fmla="*/ 0 w 1057562"/>
              <a:gd name="connsiteY0" fmla="*/ 1332139 h 2686361"/>
              <a:gd name="connsiteX1" fmla="*/ 528781 w 1057562"/>
              <a:gd name="connsiteY1" fmla="*/ 1814 h 2686361"/>
              <a:gd name="connsiteX2" fmla="*/ 1057562 w 1057562"/>
              <a:gd name="connsiteY2" fmla="*/ 1332139 h 2686361"/>
              <a:gd name="connsiteX3" fmla="*/ 528781 w 1057562"/>
              <a:gd name="connsiteY3" fmla="*/ 2662464 h 2686361"/>
              <a:gd name="connsiteX4" fmla="*/ 0 w 1057562"/>
              <a:gd name="connsiteY4" fmla="*/ 1332139 h 2686361"/>
              <a:gd name="connsiteX0" fmla="*/ 0 w 1057562"/>
              <a:gd name="connsiteY0" fmla="*/ 1332139 h 2665311"/>
              <a:gd name="connsiteX1" fmla="*/ 528781 w 1057562"/>
              <a:gd name="connsiteY1" fmla="*/ 1814 h 2665311"/>
              <a:gd name="connsiteX2" fmla="*/ 1057562 w 1057562"/>
              <a:gd name="connsiteY2" fmla="*/ 1332139 h 2665311"/>
              <a:gd name="connsiteX3" fmla="*/ 528781 w 1057562"/>
              <a:gd name="connsiteY3" fmla="*/ 2662464 h 2665311"/>
              <a:gd name="connsiteX4" fmla="*/ 0 w 1057562"/>
              <a:gd name="connsiteY4" fmla="*/ 1332139 h 2665311"/>
              <a:gd name="connsiteX0" fmla="*/ 0 w 1057562"/>
              <a:gd name="connsiteY0" fmla="*/ 1332139 h 2667522"/>
              <a:gd name="connsiteX1" fmla="*/ 528781 w 1057562"/>
              <a:gd name="connsiteY1" fmla="*/ 1814 h 2667522"/>
              <a:gd name="connsiteX2" fmla="*/ 1057562 w 1057562"/>
              <a:gd name="connsiteY2" fmla="*/ 1332139 h 2667522"/>
              <a:gd name="connsiteX3" fmla="*/ 528781 w 1057562"/>
              <a:gd name="connsiteY3" fmla="*/ 2662464 h 2667522"/>
              <a:gd name="connsiteX4" fmla="*/ 0 w 1057562"/>
              <a:gd name="connsiteY4" fmla="*/ 1332139 h 2667522"/>
              <a:gd name="connsiteX0" fmla="*/ 0 w 1057562"/>
              <a:gd name="connsiteY0" fmla="*/ 1332139 h 2663269"/>
              <a:gd name="connsiteX1" fmla="*/ 528781 w 1057562"/>
              <a:gd name="connsiteY1" fmla="*/ 1814 h 2663269"/>
              <a:gd name="connsiteX2" fmla="*/ 1057562 w 1057562"/>
              <a:gd name="connsiteY2" fmla="*/ 1332139 h 2663269"/>
              <a:gd name="connsiteX3" fmla="*/ 528781 w 1057562"/>
              <a:gd name="connsiteY3" fmla="*/ 2662464 h 2663269"/>
              <a:gd name="connsiteX4" fmla="*/ 0 w 1057562"/>
              <a:gd name="connsiteY4" fmla="*/ 1332139 h 2663269"/>
              <a:gd name="connsiteX0" fmla="*/ 0 w 1057562"/>
              <a:gd name="connsiteY0" fmla="*/ 1332139 h 2662739"/>
              <a:gd name="connsiteX1" fmla="*/ 528781 w 1057562"/>
              <a:gd name="connsiteY1" fmla="*/ 1814 h 2662739"/>
              <a:gd name="connsiteX2" fmla="*/ 1057562 w 1057562"/>
              <a:gd name="connsiteY2" fmla="*/ 1332139 h 2662739"/>
              <a:gd name="connsiteX3" fmla="*/ 528781 w 1057562"/>
              <a:gd name="connsiteY3" fmla="*/ 2662464 h 2662739"/>
              <a:gd name="connsiteX4" fmla="*/ 0 w 1057562"/>
              <a:gd name="connsiteY4" fmla="*/ 1332139 h 2662739"/>
              <a:gd name="connsiteX0" fmla="*/ 0 w 1057562"/>
              <a:gd name="connsiteY0" fmla="*/ 1332139 h 2662794"/>
              <a:gd name="connsiteX1" fmla="*/ 528781 w 1057562"/>
              <a:gd name="connsiteY1" fmla="*/ 1814 h 2662794"/>
              <a:gd name="connsiteX2" fmla="*/ 1057562 w 1057562"/>
              <a:gd name="connsiteY2" fmla="*/ 1332139 h 2662794"/>
              <a:gd name="connsiteX3" fmla="*/ 528781 w 1057562"/>
              <a:gd name="connsiteY3" fmla="*/ 2662464 h 2662794"/>
              <a:gd name="connsiteX4" fmla="*/ 0 w 1057562"/>
              <a:gd name="connsiteY4" fmla="*/ 1332139 h 2662794"/>
              <a:gd name="connsiteX0" fmla="*/ 0 w 1057562"/>
              <a:gd name="connsiteY0" fmla="*/ 1161281 h 2491825"/>
              <a:gd name="connsiteX1" fmla="*/ 525470 w 1057562"/>
              <a:gd name="connsiteY1" fmla="*/ 1492 h 2491825"/>
              <a:gd name="connsiteX2" fmla="*/ 1057562 w 1057562"/>
              <a:gd name="connsiteY2" fmla="*/ 1161281 h 2491825"/>
              <a:gd name="connsiteX3" fmla="*/ 528781 w 1057562"/>
              <a:gd name="connsiteY3" fmla="*/ 2491606 h 2491825"/>
              <a:gd name="connsiteX4" fmla="*/ 0 w 1057562"/>
              <a:gd name="connsiteY4" fmla="*/ 1161281 h 2491825"/>
              <a:gd name="connsiteX0" fmla="*/ 0 w 1057562"/>
              <a:gd name="connsiteY0" fmla="*/ 1309375 h 2639925"/>
              <a:gd name="connsiteX1" fmla="*/ 528781 w 1057562"/>
              <a:gd name="connsiteY1" fmla="*/ 1295 h 2639925"/>
              <a:gd name="connsiteX2" fmla="*/ 1057562 w 1057562"/>
              <a:gd name="connsiteY2" fmla="*/ 1309375 h 2639925"/>
              <a:gd name="connsiteX3" fmla="*/ 528781 w 1057562"/>
              <a:gd name="connsiteY3" fmla="*/ 2639700 h 2639925"/>
              <a:gd name="connsiteX4" fmla="*/ 0 w 1057562"/>
              <a:gd name="connsiteY4" fmla="*/ 1309375 h 2639925"/>
              <a:gd name="connsiteX0" fmla="*/ 0 w 1057562"/>
              <a:gd name="connsiteY0" fmla="*/ 1308081 h 2638631"/>
              <a:gd name="connsiteX1" fmla="*/ 528781 w 1057562"/>
              <a:gd name="connsiteY1" fmla="*/ 1 h 2638631"/>
              <a:gd name="connsiteX2" fmla="*/ 1057562 w 1057562"/>
              <a:gd name="connsiteY2" fmla="*/ 1308081 h 2638631"/>
              <a:gd name="connsiteX3" fmla="*/ 528781 w 1057562"/>
              <a:gd name="connsiteY3" fmla="*/ 2638406 h 2638631"/>
              <a:gd name="connsiteX4" fmla="*/ 0 w 1057562"/>
              <a:gd name="connsiteY4" fmla="*/ 1308081 h 2638631"/>
              <a:gd name="connsiteX0" fmla="*/ 45 w 1057607"/>
              <a:gd name="connsiteY0" fmla="*/ 1189448 h 2519993"/>
              <a:gd name="connsiteX1" fmla="*/ 499029 w 1057607"/>
              <a:gd name="connsiteY1" fmla="*/ 2 h 2519993"/>
              <a:gd name="connsiteX2" fmla="*/ 1057607 w 1057607"/>
              <a:gd name="connsiteY2" fmla="*/ 1189448 h 2519993"/>
              <a:gd name="connsiteX3" fmla="*/ 528826 w 1057607"/>
              <a:gd name="connsiteY3" fmla="*/ 2519773 h 2519993"/>
              <a:gd name="connsiteX4" fmla="*/ 45 w 1057607"/>
              <a:gd name="connsiteY4" fmla="*/ 1189448 h 2519993"/>
              <a:gd name="connsiteX0" fmla="*/ 45 w 1057607"/>
              <a:gd name="connsiteY0" fmla="*/ 1189448 h 2519993"/>
              <a:gd name="connsiteX1" fmla="*/ 499029 w 1057607"/>
              <a:gd name="connsiteY1" fmla="*/ 2 h 2519993"/>
              <a:gd name="connsiteX2" fmla="*/ 1057607 w 1057607"/>
              <a:gd name="connsiteY2" fmla="*/ 1189448 h 2519993"/>
              <a:gd name="connsiteX3" fmla="*/ 528826 w 1057607"/>
              <a:gd name="connsiteY3" fmla="*/ 2519773 h 2519993"/>
              <a:gd name="connsiteX4" fmla="*/ 45 w 1057607"/>
              <a:gd name="connsiteY4" fmla="*/ 1189448 h 2519993"/>
              <a:gd name="connsiteX0" fmla="*/ 0 w 1057562"/>
              <a:gd name="connsiteY0" fmla="*/ 1304372 h 2634920"/>
              <a:gd name="connsiteX1" fmla="*/ 528781 w 1057562"/>
              <a:gd name="connsiteY1" fmla="*/ 0 h 2634920"/>
              <a:gd name="connsiteX2" fmla="*/ 1057562 w 1057562"/>
              <a:gd name="connsiteY2" fmla="*/ 1304372 h 2634920"/>
              <a:gd name="connsiteX3" fmla="*/ 528781 w 1057562"/>
              <a:gd name="connsiteY3" fmla="*/ 2634697 h 2634920"/>
              <a:gd name="connsiteX4" fmla="*/ 0 w 1057562"/>
              <a:gd name="connsiteY4" fmla="*/ 1304372 h 2634920"/>
              <a:gd name="connsiteX0" fmla="*/ 0 w 1057632"/>
              <a:gd name="connsiteY0" fmla="*/ 1304372 h 2634921"/>
              <a:gd name="connsiteX1" fmla="*/ 528781 w 1057632"/>
              <a:gd name="connsiteY1" fmla="*/ 0 h 2634921"/>
              <a:gd name="connsiteX2" fmla="*/ 1057562 w 1057632"/>
              <a:gd name="connsiteY2" fmla="*/ 1304372 h 2634921"/>
              <a:gd name="connsiteX3" fmla="*/ 528781 w 1057632"/>
              <a:gd name="connsiteY3" fmla="*/ 2634697 h 2634921"/>
              <a:gd name="connsiteX4" fmla="*/ 0 w 1057632"/>
              <a:gd name="connsiteY4" fmla="*/ 1304372 h 2634921"/>
              <a:gd name="connsiteX0" fmla="*/ 0 w 1057562"/>
              <a:gd name="connsiteY0" fmla="*/ 1304372 h 2634921"/>
              <a:gd name="connsiteX1" fmla="*/ 528781 w 1057562"/>
              <a:gd name="connsiteY1" fmla="*/ 0 h 2634921"/>
              <a:gd name="connsiteX2" fmla="*/ 1057562 w 1057562"/>
              <a:gd name="connsiteY2" fmla="*/ 1304372 h 2634921"/>
              <a:gd name="connsiteX3" fmla="*/ 528781 w 1057562"/>
              <a:gd name="connsiteY3" fmla="*/ 2634697 h 2634921"/>
              <a:gd name="connsiteX4" fmla="*/ 0 w 1057562"/>
              <a:gd name="connsiteY4" fmla="*/ 1304372 h 2634921"/>
              <a:gd name="connsiteX0" fmla="*/ 0 w 1057562"/>
              <a:gd name="connsiteY0" fmla="*/ 1304372 h 2634921"/>
              <a:gd name="connsiteX1" fmla="*/ 528781 w 1057562"/>
              <a:gd name="connsiteY1" fmla="*/ 0 h 2634921"/>
              <a:gd name="connsiteX2" fmla="*/ 1057562 w 1057562"/>
              <a:gd name="connsiteY2" fmla="*/ 1304372 h 2634921"/>
              <a:gd name="connsiteX3" fmla="*/ 528781 w 1057562"/>
              <a:gd name="connsiteY3" fmla="*/ 2634697 h 2634921"/>
              <a:gd name="connsiteX4" fmla="*/ 0 w 1057562"/>
              <a:gd name="connsiteY4" fmla="*/ 1304372 h 2634921"/>
              <a:gd name="connsiteX0" fmla="*/ 0 w 981414"/>
              <a:gd name="connsiteY0" fmla="*/ 1322922 h 2634718"/>
              <a:gd name="connsiteX1" fmla="*/ 452633 w 981414"/>
              <a:gd name="connsiteY1" fmla="*/ 13 h 2634718"/>
              <a:gd name="connsiteX2" fmla="*/ 981414 w 981414"/>
              <a:gd name="connsiteY2" fmla="*/ 1304385 h 2634718"/>
              <a:gd name="connsiteX3" fmla="*/ 452633 w 981414"/>
              <a:gd name="connsiteY3" fmla="*/ 2634710 h 2634718"/>
              <a:gd name="connsiteX4" fmla="*/ 0 w 981414"/>
              <a:gd name="connsiteY4" fmla="*/ 1322922 h 2634718"/>
              <a:gd name="connsiteX0" fmla="*/ 0 w 1021143"/>
              <a:gd name="connsiteY0" fmla="*/ 1322922 h 2634718"/>
              <a:gd name="connsiteX1" fmla="*/ 492362 w 1021143"/>
              <a:gd name="connsiteY1" fmla="*/ 13 h 2634718"/>
              <a:gd name="connsiteX2" fmla="*/ 1021143 w 1021143"/>
              <a:gd name="connsiteY2" fmla="*/ 1304385 h 2634718"/>
              <a:gd name="connsiteX3" fmla="*/ 492362 w 1021143"/>
              <a:gd name="connsiteY3" fmla="*/ 2634710 h 2634718"/>
              <a:gd name="connsiteX4" fmla="*/ 0 w 1021143"/>
              <a:gd name="connsiteY4" fmla="*/ 1322922 h 2634718"/>
              <a:gd name="connsiteX0" fmla="*/ 0 w 1021143"/>
              <a:gd name="connsiteY0" fmla="*/ 1322922 h 2634719"/>
              <a:gd name="connsiteX1" fmla="*/ 492362 w 1021143"/>
              <a:gd name="connsiteY1" fmla="*/ 13 h 2634719"/>
              <a:gd name="connsiteX2" fmla="*/ 1021143 w 1021143"/>
              <a:gd name="connsiteY2" fmla="*/ 1304385 h 2634719"/>
              <a:gd name="connsiteX3" fmla="*/ 492362 w 1021143"/>
              <a:gd name="connsiteY3" fmla="*/ 2634710 h 2634719"/>
              <a:gd name="connsiteX4" fmla="*/ 0 w 1021143"/>
              <a:gd name="connsiteY4" fmla="*/ 1322922 h 2634719"/>
              <a:gd name="connsiteX0" fmla="*/ 0 w 1021143"/>
              <a:gd name="connsiteY0" fmla="*/ 1322927 h 2634724"/>
              <a:gd name="connsiteX1" fmla="*/ 492362 w 1021143"/>
              <a:gd name="connsiteY1" fmla="*/ 18 h 2634724"/>
              <a:gd name="connsiteX2" fmla="*/ 1021143 w 1021143"/>
              <a:gd name="connsiteY2" fmla="*/ 1304390 h 2634724"/>
              <a:gd name="connsiteX3" fmla="*/ 492362 w 1021143"/>
              <a:gd name="connsiteY3" fmla="*/ 2634715 h 2634724"/>
              <a:gd name="connsiteX4" fmla="*/ 0 w 1021143"/>
              <a:gd name="connsiteY4" fmla="*/ 1322927 h 2634724"/>
              <a:gd name="connsiteX0" fmla="*/ 0 w 1021143"/>
              <a:gd name="connsiteY0" fmla="*/ 1322927 h 2634724"/>
              <a:gd name="connsiteX1" fmla="*/ 492362 w 1021143"/>
              <a:gd name="connsiteY1" fmla="*/ 18 h 2634724"/>
              <a:gd name="connsiteX2" fmla="*/ 1021143 w 1021143"/>
              <a:gd name="connsiteY2" fmla="*/ 1304390 h 2634724"/>
              <a:gd name="connsiteX3" fmla="*/ 492362 w 1021143"/>
              <a:gd name="connsiteY3" fmla="*/ 2634715 h 2634724"/>
              <a:gd name="connsiteX4" fmla="*/ 0 w 1021143"/>
              <a:gd name="connsiteY4" fmla="*/ 1322927 h 2634724"/>
              <a:gd name="connsiteX0" fmla="*/ 0 w 1021143"/>
              <a:gd name="connsiteY0" fmla="*/ 1322909 h 2634706"/>
              <a:gd name="connsiteX1" fmla="*/ 492362 w 1021143"/>
              <a:gd name="connsiteY1" fmla="*/ 0 h 2634706"/>
              <a:gd name="connsiteX2" fmla="*/ 1021143 w 1021143"/>
              <a:gd name="connsiteY2" fmla="*/ 1304372 h 2634706"/>
              <a:gd name="connsiteX3" fmla="*/ 492362 w 1021143"/>
              <a:gd name="connsiteY3" fmla="*/ 2634697 h 2634706"/>
              <a:gd name="connsiteX4" fmla="*/ 0 w 1021143"/>
              <a:gd name="connsiteY4" fmla="*/ 1322909 h 2634706"/>
              <a:gd name="connsiteX0" fmla="*/ 1301 w 1022444"/>
              <a:gd name="connsiteY0" fmla="*/ 1322909 h 2634706"/>
              <a:gd name="connsiteX1" fmla="*/ 493663 w 1022444"/>
              <a:gd name="connsiteY1" fmla="*/ 0 h 2634706"/>
              <a:gd name="connsiteX2" fmla="*/ 1022444 w 1022444"/>
              <a:gd name="connsiteY2" fmla="*/ 1304372 h 2634706"/>
              <a:gd name="connsiteX3" fmla="*/ 493663 w 1022444"/>
              <a:gd name="connsiteY3" fmla="*/ 2634697 h 2634706"/>
              <a:gd name="connsiteX4" fmla="*/ 1301 w 1022444"/>
              <a:gd name="connsiteY4" fmla="*/ 1322909 h 2634706"/>
              <a:gd name="connsiteX0" fmla="*/ 3 w 1021146"/>
              <a:gd name="connsiteY0" fmla="*/ 1322909 h 2682898"/>
              <a:gd name="connsiteX1" fmla="*/ 492365 w 1021146"/>
              <a:gd name="connsiteY1" fmla="*/ 0 h 2682898"/>
              <a:gd name="connsiteX2" fmla="*/ 1021146 w 1021146"/>
              <a:gd name="connsiteY2" fmla="*/ 1304372 h 2682898"/>
              <a:gd name="connsiteX3" fmla="*/ 485744 w 1021146"/>
              <a:gd name="connsiteY3" fmla="*/ 2682891 h 2682898"/>
              <a:gd name="connsiteX4" fmla="*/ 3 w 1021146"/>
              <a:gd name="connsiteY4" fmla="*/ 1322909 h 2682898"/>
              <a:gd name="connsiteX0" fmla="*/ 3 w 1021146"/>
              <a:gd name="connsiteY0" fmla="*/ 1322909 h 2682898"/>
              <a:gd name="connsiteX1" fmla="*/ 492365 w 1021146"/>
              <a:gd name="connsiteY1" fmla="*/ 0 h 2682898"/>
              <a:gd name="connsiteX2" fmla="*/ 1021146 w 1021146"/>
              <a:gd name="connsiteY2" fmla="*/ 1304372 h 2682898"/>
              <a:gd name="connsiteX3" fmla="*/ 485744 w 1021146"/>
              <a:gd name="connsiteY3" fmla="*/ 2682891 h 2682898"/>
              <a:gd name="connsiteX4" fmla="*/ 3 w 1021146"/>
              <a:gd name="connsiteY4" fmla="*/ 1322909 h 2682898"/>
              <a:gd name="connsiteX0" fmla="*/ 84 w 1021227"/>
              <a:gd name="connsiteY0" fmla="*/ 1322909 h 2682902"/>
              <a:gd name="connsiteX1" fmla="*/ 492446 w 1021227"/>
              <a:gd name="connsiteY1" fmla="*/ 0 h 2682902"/>
              <a:gd name="connsiteX2" fmla="*/ 1021227 w 1021227"/>
              <a:gd name="connsiteY2" fmla="*/ 1304372 h 2682902"/>
              <a:gd name="connsiteX3" fmla="*/ 485825 w 1021227"/>
              <a:gd name="connsiteY3" fmla="*/ 2682891 h 2682902"/>
              <a:gd name="connsiteX4" fmla="*/ 84 w 1021227"/>
              <a:gd name="connsiteY4" fmla="*/ 1322909 h 2682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227" h="2682902">
                <a:moveTo>
                  <a:pt x="84" y="1322909"/>
                </a:moveTo>
                <a:cubicBezTo>
                  <a:pt x="6153" y="670007"/>
                  <a:pt x="323911" y="-618"/>
                  <a:pt x="492446" y="0"/>
                </a:cubicBezTo>
                <a:cubicBezTo>
                  <a:pt x="662663" y="624"/>
                  <a:pt x="938459" y="528873"/>
                  <a:pt x="1021227" y="1304372"/>
                </a:cubicBezTo>
                <a:cubicBezTo>
                  <a:pt x="1021227" y="2039090"/>
                  <a:pt x="656015" y="2679802"/>
                  <a:pt x="485825" y="2682891"/>
                </a:cubicBezTo>
                <a:cubicBezTo>
                  <a:pt x="315635" y="2685980"/>
                  <a:pt x="-5985" y="1975811"/>
                  <a:pt x="84" y="1322909"/>
                </a:cubicBezTo>
                <a:close/>
              </a:path>
            </a:pathLst>
          </a:custGeom>
          <a:pattFill prst="ltUpDiag">
            <a:fgClr>
              <a:srgbClr val="886F52"/>
            </a:fgClr>
            <a:bgClr>
              <a:schemeClr val="bg1"/>
            </a:bgClr>
          </a:pattFill>
          <a:ln>
            <a:solidFill>
              <a:srgbClr val="886F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Nova Light" panose="020B0302020104020203" pitchFamily="34" charset="0"/>
              <a:ea typeface="+mn-ea"/>
              <a:cs typeface="+mn-cs"/>
            </a:endParaRPr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0095C99A-5D87-4B7D-8AF7-6C4A2693864D}"/>
              </a:ext>
            </a:extLst>
          </p:cNvPr>
          <p:cNvSpPr/>
          <p:nvPr/>
        </p:nvSpPr>
        <p:spPr>
          <a:xfrm>
            <a:off x="9184811" y="3475420"/>
            <a:ext cx="4117531" cy="4231666"/>
          </a:xfrm>
          <a:prstGeom prst="ellipse">
            <a:avLst/>
          </a:prstGeom>
          <a:noFill/>
          <a:ln w="76200">
            <a:solidFill>
              <a:srgbClr val="886F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Nova Light" panose="020B0302020104020203" pitchFamily="34" charset="0"/>
              <a:ea typeface="+mn-ea"/>
              <a:cs typeface="+mn-cs"/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246FC2C2-022C-4DAE-9AB2-D20E73F92EAD}"/>
              </a:ext>
            </a:extLst>
          </p:cNvPr>
          <p:cNvSpPr/>
          <p:nvPr/>
        </p:nvSpPr>
        <p:spPr>
          <a:xfrm>
            <a:off x="6048952" y="4438544"/>
            <a:ext cx="2917087" cy="661806"/>
          </a:xfrm>
          <a:prstGeom prst="rect">
            <a:avLst/>
          </a:prstGeom>
          <a:solidFill>
            <a:srgbClr val="886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 Light" panose="020B0302020104020203" pitchFamily="34" charset="0"/>
                <a:ea typeface="Arual" pitchFamily="2" charset="0"/>
                <a:cs typeface="+mn-cs"/>
              </a:rPr>
              <a:t>E-commerce: </a:t>
            </a:r>
            <a:r>
              <a:rPr lang="pt-BR" sz="3600" kern="1200" dirty="0">
                <a:solidFill>
                  <a:prstClr val="white"/>
                </a:solidFill>
                <a:latin typeface="Gill Sans Nova Light" panose="020B0302020104020203" pitchFamily="34" charset="0"/>
                <a:ea typeface="Arual" pitchFamily="2" charset="0"/>
              </a:rPr>
              <a:t>22</a:t>
            </a: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Nova Light" panose="020B0302020104020203" pitchFamily="34" charset="0"/>
                <a:ea typeface="Arual" pitchFamily="2" charset="0"/>
                <a:cs typeface="+mn-cs"/>
              </a:rPr>
              <a:t>%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Nova Light" panose="020B0302020104020203" pitchFamily="34" charset="0"/>
              <a:ea typeface="Arual" pitchFamily="2" charset="0"/>
              <a:cs typeface="+mn-cs"/>
            </a:endParaRP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1E82628A-7CA5-44AA-818C-8A6748D24F72}"/>
              </a:ext>
            </a:extLst>
          </p:cNvPr>
          <p:cNvSpPr/>
          <p:nvPr/>
        </p:nvSpPr>
        <p:spPr>
          <a:xfrm>
            <a:off x="10876555" y="4219361"/>
            <a:ext cx="2712398" cy="661806"/>
          </a:xfrm>
          <a:prstGeom prst="rect">
            <a:avLst/>
          </a:prstGeom>
          <a:solidFill>
            <a:srgbClr val="886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 Light" panose="020B0302020104020203" pitchFamily="34" charset="0"/>
                <a:ea typeface="Arual" pitchFamily="2" charset="0"/>
                <a:cs typeface="+mn-cs"/>
              </a:rPr>
              <a:t>Loja Física: </a:t>
            </a:r>
            <a:r>
              <a:rPr lang="pt-BR" sz="3600" kern="1200" dirty="0">
                <a:solidFill>
                  <a:schemeClr val="bg1"/>
                </a:solidFill>
                <a:latin typeface="Gill Sans Nova Light" panose="020B0302020104020203" pitchFamily="34" charset="0"/>
                <a:ea typeface="Arual" pitchFamily="2" charset="0"/>
              </a:rPr>
              <a:t>56</a:t>
            </a: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Nova Light" panose="020B0302020104020203" pitchFamily="34" charset="0"/>
                <a:ea typeface="Arual" pitchFamily="2" charset="0"/>
                <a:cs typeface="+mn-cs"/>
              </a:rPr>
              <a:t>%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Nova Light" panose="020B0302020104020203" pitchFamily="34" charset="0"/>
              <a:ea typeface="Arual" pitchFamily="2" charset="0"/>
              <a:cs typeface="+mn-cs"/>
            </a:endParaRPr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6F45FDC3-F73D-4DFC-9E34-714B4B5EDB38}"/>
              </a:ext>
            </a:extLst>
          </p:cNvPr>
          <p:cNvSpPr/>
          <p:nvPr/>
        </p:nvSpPr>
        <p:spPr>
          <a:xfrm>
            <a:off x="8987896" y="5207837"/>
            <a:ext cx="1970545" cy="2025167"/>
          </a:xfrm>
          <a:prstGeom prst="ellipse">
            <a:avLst/>
          </a:prstGeom>
          <a:solidFill>
            <a:schemeClr val="bg1"/>
          </a:solidFill>
          <a:ln w="76200">
            <a:solidFill>
              <a:srgbClr val="886F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Nova Light" panose="020B0302020104020203" pitchFamily="34" charset="0"/>
              <a:ea typeface="+mn-ea"/>
              <a:cs typeface="+mn-cs"/>
            </a:endParaRPr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740903C1-09AC-4CA1-9F4C-E1A2DFC0236C}"/>
              </a:ext>
            </a:extLst>
          </p:cNvPr>
          <p:cNvSpPr/>
          <p:nvPr/>
        </p:nvSpPr>
        <p:spPr>
          <a:xfrm>
            <a:off x="6350796" y="2451186"/>
            <a:ext cx="1970545" cy="2025167"/>
          </a:xfrm>
          <a:prstGeom prst="ellipse">
            <a:avLst/>
          </a:prstGeom>
          <a:solidFill>
            <a:schemeClr val="bg1"/>
          </a:solidFill>
          <a:ln w="76200">
            <a:solidFill>
              <a:srgbClr val="886F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Nova Light" panose="020B0302020104020203" pitchFamily="34" charset="0"/>
              <a:ea typeface="+mn-ea"/>
              <a:cs typeface="+mn-cs"/>
            </a:endParaRPr>
          </a:p>
        </p:txBody>
      </p:sp>
      <p:pic>
        <p:nvPicPr>
          <p:cNvPr id="51" name="Imagem 50">
            <a:extLst>
              <a:ext uri="{FF2B5EF4-FFF2-40B4-BE49-F238E27FC236}">
                <a16:creationId xmlns:a16="http://schemas.microsoft.com/office/drawing/2014/main" id="{B3FA85FF-CF1C-40ED-B69F-1FBF7204AD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4" t="9847" r="10226" b="6920"/>
          <a:stretch/>
        </p:blipFill>
        <p:spPr>
          <a:xfrm>
            <a:off x="6408449" y="2702250"/>
            <a:ext cx="1880953" cy="1306106"/>
          </a:xfrm>
          <a:prstGeom prst="rect">
            <a:avLst/>
          </a:prstGeom>
        </p:spPr>
      </p:pic>
      <p:pic>
        <p:nvPicPr>
          <p:cNvPr id="52" name="Imagem 51">
            <a:extLst>
              <a:ext uri="{FF2B5EF4-FFF2-40B4-BE49-F238E27FC236}">
                <a16:creationId xmlns:a16="http://schemas.microsoft.com/office/drawing/2014/main" id="{5E0EF174-4383-40EA-A5F9-E1B8DA55B2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5" t="7067" r="34350" b="10260"/>
          <a:stretch/>
        </p:blipFill>
        <p:spPr>
          <a:xfrm>
            <a:off x="9504625" y="5301916"/>
            <a:ext cx="910023" cy="1664025"/>
          </a:xfrm>
          <a:prstGeom prst="rect">
            <a:avLst/>
          </a:prstGeom>
        </p:spPr>
      </p:pic>
      <p:sp>
        <p:nvSpPr>
          <p:cNvPr id="53" name="Elipse 52">
            <a:extLst>
              <a:ext uri="{FF2B5EF4-FFF2-40B4-BE49-F238E27FC236}">
                <a16:creationId xmlns:a16="http://schemas.microsoft.com/office/drawing/2014/main" id="{36625D3D-67EA-487D-9D3D-A33D7019A4D2}"/>
              </a:ext>
            </a:extLst>
          </p:cNvPr>
          <p:cNvSpPr/>
          <p:nvPr/>
        </p:nvSpPr>
        <p:spPr>
          <a:xfrm>
            <a:off x="11378309" y="2213427"/>
            <a:ext cx="1970545" cy="2025167"/>
          </a:xfrm>
          <a:prstGeom prst="ellipse">
            <a:avLst/>
          </a:prstGeom>
          <a:solidFill>
            <a:schemeClr val="bg1"/>
          </a:solidFill>
          <a:ln w="76200">
            <a:solidFill>
              <a:srgbClr val="886F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Nova Light" panose="020B0302020104020203" pitchFamily="34" charset="0"/>
              <a:ea typeface="+mn-ea"/>
              <a:cs typeface="+mn-cs"/>
            </a:endParaRPr>
          </a:p>
        </p:txBody>
      </p:sp>
      <p:pic>
        <p:nvPicPr>
          <p:cNvPr id="62" name="Imagem 61">
            <a:extLst>
              <a:ext uri="{FF2B5EF4-FFF2-40B4-BE49-F238E27FC236}">
                <a16:creationId xmlns:a16="http://schemas.microsoft.com/office/drawing/2014/main" id="{7AFF9DAE-3B79-45E7-BCBD-E803D036AF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9" r="23029"/>
          <a:stretch/>
        </p:blipFill>
        <p:spPr>
          <a:xfrm>
            <a:off x="11595141" y="2312170"/>
            <a:ext cx="1565919" cy="1675039"/>
          </a:xfrm>
          <a:prstGeom prst="rect">
            <a:avLst/>
          </a:prstGeom>
        </p:spPr>
      </p:pic>
      <p:sp>
        <p:nvSpPr>
          <p:cNvPr id="68" name="Retângulo 67">
            <a:extLst>
              <a:ext uri="{FF2B5EF4-FFF2-40B4-BE49-F238E27FC236}">
                <a16:creationId xmlns:a16="http://schemas.microsoft.com/office/drawing/2014/main" id="{C264A013-E6D2-4FD8-A55B-C054B454909F}"/>
              </a:ext>
            </a:extLst>
          </p:cNvPr>
          <p:cNvSpPr/>
          <p:nvPr/>
        </p:nvSpPr>
        <p:spPr>
          <a:xfrm>
            <a:off x="8682085" y="7217159"/>
            <a:ext cx="2712398" cy="661806"/>
          </a:xfrm>
          <a:prstGeom prst="rect">
            <a:avLst/>
          </a:prstGeom>
          <a:solidFill>
            <a:srgbClr val="886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 Light" panose="020B0302020104020203" pitchFamily="34" charset="0"/>
                <a:ea typeface="Arual" pitchFamily="2" charset="0"/>
                <a:cs typeface="+mn-cs"/>
              </a:rPr>
              <a:t>Ambos: </a:t>
            </a:r>
            <a:r>
              <a:rPr lang="pt-BR" sz="3600" kern="1200" dirty="0">
                <a:solidFill>
                  <a:prstClr val="white"/>
                </a:solidFill>
                <a:latin typeface="Gill Sans Nova Light" panose="020B0302020104020203" pitchFamily="34" charset="0"/>
                <a:ea typeface="Arual" pitchFamily="2" charset="0"/>
              </a:rPr>
              <a:t>22</a:t>
            </a: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Nova Light" panose="020B0302020104020203" pitchFamily="34" charset="0"/>
                <a:ea typeface="Arual" pitchFamily="2" charset="0"/>
                <a:cs typeface="+mn-cs"/>
              </a:rPr>
              <a:t>%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DA1B130A-54C4-46C7-945A-CDCBF97E48DE}"/>
              </a:ext>
            </a:extLst>
          </p:cNvPr>
          <p:cNvSpPr txBox="1"/>
          <p:nvPr/>
        </p:nvSpPr>
        <p:spPr>
          <a:xfrm>
            <a:off x="13271406" y="8057333"/>
            <a:ext cx="66059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Gill Sans Nova Light" panose="020B0302020104020203" pitchFamily="34" charset="0"/>
              </a:rPr>
              <a:t>O gasto médio do cliente </a:t>
            </a:r>
            <a:r>
              <a:rPr lang="pt-BR" sz="3200" b="1" dirty="0">
                <a:solidFill>
                  <a:srgbClr val="B58B58"/>
                </a:solidFill>
                <a:latin typeface="Gill Sans Nova Light" panose="020B0302020104020203" pitchFamily="34" charset="0"/>
              </a:rPr>
              <a:t>MULTICANAL</a:t>
            </a:r>
            <a:r>
              <a:rPr lang="pt-BR" sz="3200" dirty="0">
                <a:latin typeface="Gill Sans Nova Light" panose="020B0302020104020203" pitchFamily="34" charset="0"/>
              </a:rPr>
              <a:t> é </a:t>
            </a:r>
            <a:r>
              <a:rPr lang="pt-BR" sz="3200" b="1" dirty="0">
                <a:solidFill>
                  <a:srgbClr val="B58B58"/>
                </a:solidFill>
                <a:latin typeface="Gill Sans Nova Light" panose="020B0302020104020203" pitchFamily="34" charset="0"/>
              </a:rPr>
              <a:t>89% </a:t>
            </a:r>
            <a:r>
              <a:rPr lang="pt-BR" sz="3200" dirty="0">
                <a:latin typeface="Gill Sans Nova Light" panose="020B0302020104020203" pitchFamily="34" charset="0"/>
              </a:rPr>
              <a:t>maior que o do cliente que compra apenas em loja física e a </a:t>
            </a:r>
            <a:r>
              <a:rPr lang="pt-BR" sz="3200" b="1" dirty="0">
                <a:solidFill>
                  <a:srgbClr val="B58B58"/>
                </a:solidFill>
                <a:latin typeface="Gill Sans Nova Light" panose="020B0302020104020203" pitchFamily="34" charset="0"/>
              </a:rPr>
              <a:t>frequência dele é 128% maior </a:t>
            </a:r>
            <a:r>
              <a:rPr lang="pt-BR" sz="3200" dirty="0">
                <a:latin typeface="Gill Sans Nova Light" panose="020B0302020104020203" pitchFamily="34" charset="0"/>
              </a:rPr>
              <a:t>que o de cliente de loja física.</a:t>
            </a:r>
          </a:p>
        </p:txBody>
      </p:sp>
      <p:sp>
        <p:nvSpPr>
          <p:cNvPr id="70" name="Retângulo 69">
            <a:extLst>
              <a:ext uri="{FF2B5EF4-FFF2-40B4-BE49-F238E27FC236}">
                <a16:creationId xmlns:a16="http://schemas.microsoft.com/office/drawing/2014/main" id="{B8BDB2D3-C880-43C5-8C1D-C7359961FCD6}"/>
              </a:ext>
            </a:extLst>
          </p:cNvPr>
          <p:cNvSpPr/>
          <p:nvPr/>
        </p:nvSpPr>
        <p:spPr>
          <a:xfrm>
            <a:off x="13848415" y="3628437"/>
            <a:ext cx="4221872" cy="2010364"/>
          </a:xfrm>
          <a:prstGeom prst="rect">
            <a:avLst/>
          </a:prstGeom>
          <a:noFill/>
          <a:ln w="9525">
            <a:solidFill>
              <a:schemeClr val="tx1"/>
            </a:solidFill>
            <a:prstDash val="dashDot"/>
          </a:ln>
        </p:spPr>
        <p:txBody>
          <a:bodyPr wrap="square" tIns="90000" bIns="9000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Gill Sans Nova Light" panose="020B0302020104020203" pitchFamily="34" charset="0"/>
                <a:ea typeface="Kozuka Gothic Pr6N B" panose="020B0800000000000000" pitchFamily="34" charset="-128"/>
                <a:cs typeface="Georgia"/>
              </a:rPr>
              <a:t>CLIENTE TOTAL: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Nova Light" panose="020B0302020104020203" pitchFamily="34" charset="0"/>
                <a:ea typeface="Kozuka Gothic Pr6N B" panose="020B0800000000000000" pitchFamily="34" charset="-128"/>
                <a:cs typeface="Georgia"/>
              </a:rPr>
              <a:t>73.144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Gill Sans Nova Light" panose="020B0302020104020203" pitchFamily="34" charset="0"/>
              <a:ea typeface="Kozuka Gothic Pr6N B" panose="020B0800000000000000" pitchFamily="34" charset="-128"/>
              <a:cs typeface="Georgia"/>
            </a:endParaRPr>
          </a:p>
          <a:p>
            <a:pPr lvl="0">
              <a:lnSpc>
                <a:spcPct val="120000"/>
              </a:lnSpc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Gill Sans Nova Light" panose="020B0302020104020203" pitchFamily="34" charset="0"/>
                <a:ea typeface="Kozuka Gothic Pr6N B" panose="020B0800000000000000" pitchFamily="34" charset="-128"/>
                <a:cs typeface="Georgia"/>
              </a:rPr>
              <a:t>CLIENTE ATIVO: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Gill Sans Nova Light" panose="020B0302020104020203" pitchFamily="34" charset="0"/>
                <a:ea typeface="Kozuka Gothic Pr6N B" panose="020B0800000000000000" pitchFamily="34" charset="-128"/>
                <a:cs typeface="Georgia"/>
              </a:rPr>
              <a:t>28.425 (39%)</a:t>
            </a:r>
          </a:p>
          <a:p>
            <a:pPr hangingPunct="1">
              <a:lnSpc>
                <a:spcPct val="120000"/>
              </a:lnSpc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Gill Sans Nova Light" panose="020B0302020104020203" pitchFamily="34" charset="0"/>
                <a:ea typeface="Kozuka Gothic Pr6N B" panose="020B0800000000000000" pitchFamily="34" charset="-128"/>
                <a:cs typeface="Georgia"/>
              </a:rPr>
              <a:t>GASTO MÉDIO ANUAL: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Gill Sans Nova Light" panose="020B0302020104020203" pitchFamily="34" charset="0"/>
                <a:ea typeface="Kozuka Gothic Pr6N B" panose="020B0800000000000000" pitchFamily="34" charset="-128"/>
                <a:cs typeface="Georgia"/>
              </a:rPr>
              <a:t> 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Gill Sans Nova Light" panose="020B0302020104020203" pitchFamily="34" charset="0"/>
                <a:ea typeface="Kozuka Gothic Pr6N B" panose="020B0800000000000000" pitchFamily="34" charset="-128"/>
                <a:cs typeface="Georgia"/>
              </a:rPr>
              <a:t>R$ 1.655,48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Gill Sans Nova Light" panose="020B0302020104020203" pitchFamily="34" charset="0"/>
              <a:ea typeface="Kozuka Gothic Pr6N B" panose="020B0800000000000000" pitchFamily="34" charset="-128"/>
              <a:cs typeface="Georgia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Gill Sans Nova Light" panose="020B0302020104020203" pitchFamily="34" charset="0"/>
                <a:ea typeface="Kozuka Gothic Pr6N B" panose="020B0800000000000000" pitchFamily="34" charset="-128"/>
                <a:cs typeface="Georgia"/>
              </a:rPr>
              <a:t>PA: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Gill Sans Nova Light" panose="020B0302020104020203" pitchFamily="34" charset="0"/>
                <a:ea typeface="Kozuka Gothic Pr6N B" panose="020B0800000000000000" pitchFamily="34" charset="-128"/>
                <a:cs typeface="Georgia"/>
              </a:rPr>
              <a:t>2,84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Gill Sans Nova Light" panose="020B0302020104020203" pitchFamily="34" charset="0"/>
                <a:ea typeface="Kozuka Gothic Pr6N B" panose="020B0800000000000000" pitchFamily="34" charset="-128"/>
                <a:cs typeface="Georgia"/>
              </a:rPr>
              <a:t>FREQUÊNCIA: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Gill Sans Nova Light" panose="020B0302020104020203" pitchFamily="34" charset="0"/>
                <a:ea typeface="Kozuka Gothic Pr6N B" panose="020B0800000000000000" pitchFamily="34" charset="-128"/>
                <a:cs typeface="Georgia"/>
              </a:rPr>
              <a:t>1,50</a:t>
            </a:r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FE9AA490-0FD6-4362-99DE-0CCD7B3F9CF3}"/>
              </a:ext>
            </a:extLst>
          </p:cNvPr>
          <p:cNvSpPr/>
          <p:nvPr/>
        </p:nvSpPr>
        <p:spPr>
          <a:xfrm>
            <a:off x="7208115" y="8120743"/>
            <a:ext cx="4918571" cy="2002971"/>
          </a:xfrm>
          <a:prstGeom prst="rect">
            <a:avLst/>
          </a:prstGeom>
          <a:noFill/>
          <a:ln w="9525">
            <a:solidFill>
              <a:schemeClr val="tx1"/>
            </a:solidFill>
            <a:prstDash val="dashDot"/>
          </a:ln>
        </p:spPr>
        <p:txBody>
          <a:bodyPr wrap="square" tIns="90000" bIns="9000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Gill Sans Nova Light" panose="020B0302020104020203" pitchFamily="34" charset="0"/>
                <a:ea typeface="Kozuka Gothic Pr6N B" panose="020B0800000000000000" pitchFamily="34" charset="-128"/>
                <a:cs typeface="Georgia"/>
              </a:rPr>
              <a:t>CLIENTE TOTAL: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Gill Sans Nova Light" panose="020B0302020104020203" pitchFamily="34" charset="0"/>
                <a:ea typeface="Kozuka Gothic Pr6N B" panose="020B0800000000000000" pitchFamily="34" charset="-128"/>
                <a:cs typeface="Georgia"/>
              </a:rPr>
              <a:t>28.515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Nova Light" panose="020B0302020104020203" pitchFamily="34" charset="0"/>
                <a:ea typeface="Kozuka Gothic Pr6N B" panose="020B0800000000000000" pitchFamily="34" charset="-128"/>
                <a:cs typeface="Georgia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Gill Sans Nova Light" panose="020B0302020104020203" pitchFamily="34" charset="0"/>
              <a:ea typeface="Kozuka Gothic Pr6N B" panose="020B0800000000000000" pitchFamily="34" charset="-128"/>
              <a:cs typeface="Georgia"/>
            </a:endParaRPr>
          </a:p>
          <a:p>
            <a:pPr>
              <a:lnSpc>
                <a:spcPct val="120000"/>
              </a:lnSpc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Gill Sans Nova Light" panose="020B0302020104020203" pitchFamily="34" charset="0"/>
                <a:ea typeface="Kozuka Gothic Pr6N B" panose="020B0800000000000000" pitchFamily="34" charset="-128"/>
                <a:cs typeface="Georgia"/>
              </a:rPr>
              <a:t>CLIENTE ATIVO: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Gill Sans Nova Light" panose="020B0302020104020203" pitchFamily="34" charset="0"/>
                <a:ea typeface="Kozuka Gothic Pr6N B" panose="020B0800000000000000" pitchFamily="34" charset="-128"/>
                <a:cs typeface="Georgia"/>
              </a:rPr>
              <a:t>22.676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Nova Light" panose="020B0302020104020203" pitchFamily="34" charset="0"/>
                <a:ea typeface="Kozuka Gothic Pr6N B" panose="020B0800000000000000" pitchFamily="34" charset="-128"/>
                <a:cs typeface="Georgia"/>
              </a:rPr>
              <a:t>(80%)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Gill Sans Nova Light" panose="020B0302020104020203" pitchFamily="34" charset="0"/>
              <a:ea typeface="Kozuka Gothic Pr6N B" panose="020B0800000000000000" pitchFamily="34" charset="-128"/>
              <a:cs typeface="Georgia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Gill Sans Nova Light" panose="020B0302020104020203" pitchFamily="34" charset="0"/>
                <a:ea typeface="Kozuka Gothic Pr6N B" panose="020B0800000000000000" pitchFamily="34" charset="-128"/>
                <a:cs typeface="Georgia"/>
              </a:rPr>
              <a:t>GASTO MÉDIO ANUAL: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Gill Sans Nova Light" panose="020B0302020104020203" pitchFamily="34" charset="0"/>
                <a:ea typeface="Kozuka Gothic Pr6N B" panose="020B0800000000000000" pitchFamily="34" charset="-128"/>
                <a:cs typeface="Georgia"/>
              </a:rPr>
              <a:t>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Gill Sans Nova Light" panose="020B0302020104020203" pitchFamily="34" charset="0"/>
                <a:ea typeface="Kozuka Gothic Pr6N B" panose="020B0800000000000000" pitchFamily="34" charset="-128"/>
                <a:cs typeface="Georgia"/>
              </a:rPr>
              <a:t>R$ 3.126,02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Gill Sans Nova Light" panose="020B0302020104020203" pitchFamily="34" charset="0"/>
                <a:ea typeface="Kozuka Gothic Pr6N B" panose="020B0800000000000000" pitchFamily="34" charset="-128"/>
                <a:cs typeface="Georgia"/>
              </a:rPr>
              <a:t>PA: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Gill Sans Nova Light" panose="020B0302020104020203" pitchFamily="34" charset="0"/>
                <a:ea typeface="Kozuka Gothic Pr6N B" panose="020B0800000000000000" pitchFamily="34" charset="-128"/>
                <a:cs typeface="Georgia"/>
              </a:rPr>
              <a:t>2,58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Gill Sans Nova Light" panose="020B0302020104020203" pitchFamily="34" charset="0"/>
                <a:ea typeface="Kozuka Gothic Pr6N B" panose="020B0800000000000000" pitchFamily="34" charset="-128"/>
                <a:cs typeface="Georgia"/>
              </a:rPr>
              <a:t>FREQUÊNCIA: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Gill Sans Nova Light" panose="020B0302020104020203" pitchFamily="34" charset="0"/>
                <a:ea typeface="Kozuka Gothic Pr6N B" panose="020B0800000000000000" pitchFamily="34" charset="-128"/>
                <a:cs typeface="Georgia"/>
              </a:rPr>
              <a:t>3,43</a:t>
            </a:r>
          </a:p>
        </p:txBody>
      </p:sp>
      <p:sp>
        <p:nvSpPr>
          <p:cNvPr id="74" name="Retângulo 73">
            <a:extLst>
              <a:ext uri="{FF2B5EF4-FFF2-40B4-BE49-F238E27FC236}">
                <a16:creationId xmlns:a16="http://schemas.microsoft.com/office/drawing/2014/main" id="{08A3974A-64E4-4830-B79A-0FCC35F25D25}"/>
              </a:ext>
            </a:extLst>
          </p:cNvPr>
          <p:cNvSpPr/>
          <p:nvPr/>
        </p:nvSpPr>
        <p:spPr>
          <a:xfrm>
            <a:off x="1591090" y="3601555"/>
            <a:ext cx="4134797" cy="2037245"/>
          </a:xfrm>
          <a:prstGeom prst="rect">
            <a:avLst/>
          </a:prstGeom>
          <a:noFill/>
          <a:ln w="9525">
            <a:solidFill>
              <a:schemeClr val="tx1"/>
            </a:solidFill>
            <a:prstDash val="dashDot"/>
          </a:ln>
        </p:spPr>
        <p:txBody>
          <a:bodyPr wrap="square" tIns="90000" bIns="9000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Gill Sans Nova Light" panose="020B0302020104020203" pitchFamily="34" charset="0"/>
                <a:ea typeface="Kozuka Gothic Pr6N B" panose="020B0800000000000000" pitchFamily="34" charset="-128"/>
                <a:cs typeface="Georgia"/>
              </a:rPr>
              <a:t>CLIENTE TOTAL: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Gill Sans Nova Light" panose="020B0302020104020203" pitchFamily="34" charset="0"/>
                <a:ea typeface="Kozuka Gothic Pr6N B" panose="020B0800000000000000" pitchFamily="34" charset="-128"/>
                <a:cs typeface="Georgia"/>
              </a:rPr>
              <a:t>28.180</a:t>
            </a:r>
          </a:p>
          <a:p>
            <a:pPr lvl="0">
              <a:lnSpc>
                <a:spcPct val="120000"/>
              </a:lnSpc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Gill Sans Nova Light" panose="020B0302020104020203" pitchFamily="34" charset="0"/>
                <a:ea typeface="Kozuka Gothic Pr6N B" panose="020B0800000000000000" pitchFamily="34" charset="-128"/>
                <a:cs typeface="Georgia"/>
              </a:rPr>
              <a:t>CLIENTE ATIVO: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Nova Light" panose="020B0302020104020203" pitchFamily="34" charset="0"/>
                <a:ea typeface="Kozuka Gothic Pr6N B" panose="020B0800000000000000" pitchFamily="34" charset="-128"/>
                <a:cs typeface="Georgia"/>
              </a:rPr>
              <a:t>15.453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Gill Sans Nova Light" panose="020B0302020104020203" pitchFamily="34" charset="0"/>
                <a:ea typeface="Kozuka Gothic Pr6N B" panose="020B0800000000000000" pitchFamily="34" charset="-128"/>
                <a:cs typeface="Georgia"/>
              </a:rPr>
              <a:t>(55%)</a:t>
            </a:r>
          </a:p>
          <a:p>
            <a:pPr hangingPunct="1">
              <a:lnSpc>
                <a:spcPct val="120000"/>
              </a:lnSpc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Gill Sans Nova Light" panose="020B0302020104020203" pitchFamily="34" charset="0"/>
                <a:ea typeface="Kozuka Gothic Pr6N B" panose="020B0800000000000000" pitchFamily="34" charset="-128"/>
                <a:cs typeface="Georgia"/>
              </a:rPr>
              <a:t>GASTO MÉDIO ANUAL: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Gill Sans Nova Light" panose="020B0302020104020203" pitchFamily="34" charset="0"/>
                <a:ea typeface="Kozuka Gothic Pr6N B" panose="020B0800000000000000" pitchFamily="34" charset="-128"/>
                <a:cs typeface="Georgia"/>
              </a:rPr>
              <a:t>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Gill Sans Nova Light" panose="020B0302020104020203" pitchFamily="34" charset="0"/>
                <a:ea typeface="Kozuka Gothic Pr6N B" panose="020B0800000000000000" pitchFamily="34" charset="-128"/>
                <a:cs typeface="Georgia"/>
              </a:rPr>
              <a:t>R$ 894,77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Gill Sans Nova Light" panose="020B0302020104020203" pitchFamily="34" charset="0"/>
              <a:ea typeface="Kozuka Gothic Pr6N B" panose="020B0800000000000000" pitchFamily="34" charset="-128"/>
              <a:cs typeface="Georgia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Gill Sans Nova Light" panose="020B0302020104020203" pitchFamily="34" charset="0"/>
                <a:ea typeface="Kozuka Gothic Pr6N B" panose="020B0800000000000000" pitchFamily="34" charset="-128"/>
                <a:cs typeface="Georgia"/>
              </a:rPr>
              <a:t>PA: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Gill Sans Nova Light" panose="020B0302020104020203" pitchFamily="34" charset="0"/>
                <a:ea typeface="Kozuka Gothic Pr6N B" panose="020B0800000000000000" pitchFamily="34" charset="-128"/>
                <a:cs typeface="Georgia"/>
              </a:rPr>
              <a:t>2,66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Gill Sans Nova Light" panose="020B0302020104020203" pitchFamily="34" charset="0"/>
                <a:ea typeface="Kozuka Gothic Pr6N B" panose="020B0800000000000000" pitchFamily="34" charset="-128"/>
                <a:cs typeface="Georgia"/>
              </a:rPr>
              <a:t>FREQUÊNCIA: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Nova Light" panose="020B0302020104020203" pitchFamily="34" charset="0"/>
                <a:ea typeface="Kozuka Gothic Pr6N B" panose="020B0800000000000000" pitchFamily="34" charset="-128"/>
                <a:cs typeface="Georgia"/>
              </a:rPr>
              <a:t>1,57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Gill Sans Nova Light" panose="020B0302020104020203" pitchFamily="34" charset="0"/>
              <a:ea typeface="Kozuka Gothic Pr6N B" panose="020B0800000000000000" pitchFamily="34" charset="-128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41839719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16076130" y="10005218"/>
            <a:ext cx="8826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dirty="0"/>
              <a:t>7</a:t>
            </a:r>
          </a:p>
        </p:txBody>
      </p:sp>
      <p:sp>
        <p:nvSpPr>
          <p:cNvPr id="57" name="TÍTULO">
            <a:extLst>
              <a:ext uri="{FF2B5EF4-FFF2-40B4-BE49-F238E27FC236}">
                <a16:creationId xmlns:a16="http://schemas.microsoft.com/office/drawing/2014/main" id="{4E9D63EC-2FB1-44D0-A7EF-0EBE184BA927}"/>
              </a:ext>
            </a:extLst>
          </p:cNvPr>
          <p:cNvSpPr txBox="1"/>
          <p:nvPr/>
        </p:nvSpPr>
        <p:spPr>
          <a:xfrm>
            <a:off x="0" y="345661"/>
            <a:ext cx="20104100" cy="944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algn="ctr"/>
            <a:r>
              <a:rPr lang="pt-BR" dirty="0">
                <a:solidFill>
                  <a:srgbClr val="B58B58"/>
                </a:solidFill>
                <a:latin typeface="Arial Narrow" panose="020B0606020202030204" pitchFamily="34" charset="0"/>
              </a:rPr>
              <a:t>BENEFÍCIOS SELLBIE – CRM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C08B9C0-4145-4B89-B0BA-AC34D5150ACD}"/>
              </a:ext>
            </a:extLst>
          </p:cNvPr>
          <p:cNvSpPr txBox="1"/>
          <p:nvPr/>
        </p:nvSpPr>
        <p:spPr>
          <a:xfrm>
            <a:off x="1858656" y="2129671"/>
            <a:ext cx="1651741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pt-BR" sz="3600" dirty="0">
                <a:solidFill>
                  <a:srgbClr val="202124"/>
                </a:solidFill>
                <a:latin typeface="Gill Sans Nova Light" panose="020B0302020104020203" pitchFamily="34" charset="0"/>
              </a:rPr>
              <a:t>Quando falamos para que vocês personalizem as mensagens é para que a cliente sinta que ela é especial, e não apenas mais um contato que vocês estão fazendo.</a:t>
            </a:r>
            <a:br>
              <a:rPr lang="pt-BR" sz="3600" dirty="0">
                <a:solidFill>
                  <a:srgbClr val="202124"/>
                </a:solidFill>
                <a:latin typeface="Gill Sans Nova Light" panose="020B0302020104020203" pitchFamily="34" charset="0"/>
              </a:rPr>
            </a:br>
            <a:r>
              <a:rPr lang="pt-BR" sz="3600" dirty="0">
                <a:solidFill>
                  <a:srgbClr val="202124"/>
                </a:solidFill>
                <a:latin typeface="Gill Sans Nova Light" panose="020B0302020104020203" pitchFamily="34" charset="0"/>
              </a:rPr>
              <a:t>Esta ferramenta permite que vocês vendam dentro e fora da loja, cativando a cliente mostrando que vocês sabem o que elas gostam e sintam que sempre possuem um atendimento exclusivo. </a:t>
            </a:r>
          </a:p>
          <a:p>
            <a:pPr marL="342900" indent="-342900">
              <a:buFontTx/>
              <a:buChar char="-"/>
            </a:pPr>
            <a:endParaRPr lang="pt-BR" sz="3600" dirty="0">
              <a:latin typeface="Gill Sans Nova Light" panose="020B0302020104020203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B7C387B-B8F8-469D-9ED6-E66BA66CCC63}"/>
              </a:ext>
            </a:extLst>
          </p:cNvPr>
          <p:cNvSpPr txBox="1"/>
          <p:nvPr/>
        </p:nvSpPr>
        <p:spPr>
          <a:xfrm>
            <a:off x="2019300" y="6869276"/>
            <a:ext cx="10047514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202124"/>
                </a:solidFill>
                <a:latin typeface="Gill Sans Nova Light" panose="020B0302020104020203" pitchFamily="34" charset="0"/>
              </a:rPr>
              <a:t>PARTICIPAÇÃO DAS MIDIAS NA VENDA GERAL DA VIX</a:t>
            </a:r>
          </a:p>
        </p:txBody>
      </p:sp>
      <p:pic>
        <p:nvPicPr>
          <p:cNvPr id="7" name="Imagem 6" descr="Forma&#10;&#10;Descrição gerada automaticamente com confiança baixa">
            <a:extLst>
              <a:ext uri="{FF2B5EF4-FFF2-40B4-BE49-F238E27FC236}">
                <a16:creationId xmlns:a16="http://schemas.microsoft.com/office/drawing/2014/main" id="{8481B663-273E-4508-AF2F-ACF9D8ED90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9357" y="7830552"/>
            <a:ext cx="942089" cy="942089"/>
          </a:xfrm>
          <a:prstGeom prst="rect">
            <a:avLst/>
          </a:prstGeom>
        </p:spPr>
      </p:pic>
      <p:pic>
        <p:nvPicPr>
          <p:cNvPr id="8" name="Gráfico 7" descr="Chat estrutura de tópicos">
            <a:extLst>
              <a:ext uri="{FF2B5EF4-FFF2-40B4-BE49-F238E27FC236}">
                <a16:creationId xmlns:a16="http://schemas.microsoft.com/office/drawing/2014/main" id="{22CF76BD-5543-4A06-8A01-B05A84DC3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90735" y="7712762"/>
            <a:ext cx="1478410" cy="147841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EEFF9A7-93A2-4293-81E6-440DB82DF8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705" y="7956645"/>
            <a:ext cx="801615" cy="80161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0CCF57F8-4DE5-44F7-8838-293D2C4D44A5}"/>
              </a:ext>
            </a:extLst>
          </p:cNvPr>
          <p:cNvSpPr txBox="1"/>
          <p:nvPr/>
        </p:nvSpPr>
        <p:spPr>
          <a:xfrm>
            <a:off x="2591229" y="7964418"/>
            <a:ext cx="1392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>
                <a:latin typeface="Gill Sans Nova Light" panose="020B0302020104020203" pitchFamily="34" charset="0"/>
              </a:rPr>
              <a:t>31%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7FB5F6A-E772-4A33-9196-DB38457B0E2C}"/>
              </a:ext>
            </a:extLst>
          </p:cNvPr>
          <p:cNvSpPr txBox="1"/>
          <p:nvPr/>
        </p:nvSpPr>
        <p:spPr>
          <a:xfrm>
            <a:off x="11060319" y="7920877"/>
            <a:ext cx="1392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>
                <a:latin typeface="Gill Sans Nova Light" panose="020B0302020104020203" pitchFamily="34" charset="0"/>
              </a:rPr>
              <a:t>9%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55829F4-F809-4FDD-8D34-CF453C85B1B5}"/>
              </a:ext>
            </a:extLst>
          </p:cNvPr>
          <p:cNvSpPr txBox="1"/>
          <p:nvPr/>
        </p:nvSpPr>
        <p:spPr>
          <a:xfrm>
            <a:off x="6945522" y="7964416"/>
            <a:ext cx="1392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>
                <a:latin typeface="Gill Sans Nova Light" panose="020B0302020104020203" pitchFamily="34" charset="0"/>
              </a:rPr>
              <a:t>19%</a:t>
            </a:r>
          </a:p>
        </p:txBody>
      </p:sp>
    </p:spTree>
    <p:extLst>
      <p:ext uri="{BB962C8B-B14F-4D97-AF65-F5344CB8AC3E}">
        <p14:creationId xmlns:p14="http://schemas.microsoft.com/office/powerpoint/2010/main" val="288374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9">
            <a:extLst>
              <a:ext uri="{FF2B5EF4-FFF2-40B4-BE49-F238E27FC236}">
                <a16:creationId xmlns:a16="http://schemas.microsoft.com/office/drawing/2014/main" id="{293989C0-CA87-4FFB-9E6A-48ADCFA17B1E}"/>
              </a:ext>
            </a:extLst>
          </p:cNvPr>
          <p:cNvSpPr/>
          <p:nvPr/>
        </p:nvSpPr>
        <p:spPr>
          <a:xfrm>
            <a:off x="5425312" y="1244735"/>
            <a:ext cx="8743837" cy="2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100469" rIns="100469"/>
          <a:lstStyle/>
          <a:p>
            <a:endParaRPr sz="2198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07233F98-5F2A-4DEF-9AD7-C0A98CBB352F}"/>
              </a:ext>
            </a:extLst>
          </p:cNvPr>
          <p:cNvSpPr txBox="1"/>
          <p:nvPr/>
        </p:nvSpPr>
        <p:spPr>
          <a:xfrm>
            <a:off x="0" y="284766"/>
            <a:ext cx="20094222" cy="944554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 defTabSz="457200">
              <a:lnSpc>
                <a:spcPct val="120000"/>
              </a:lnSpc>
              <a:defRPr sz="5100" spc="1020">
                <a:solidFill>
                  <a:srgbClr val="B58B58"/>
                </a:solidFill>
                <a:latin typeface="Arial Narrow" panose="020B0606020202030204" pitchFamily="34" charset="0"/>
                <a:ea typeface="DIN Pro Condensed Medium"/>
                <a:cs typeface="DIN Pro Condensed Medium"/>
              </a:defRPr>
            </a:lvl1pPr>
          </a:lstStyle>
          <a:p>
            <a:r>
              <a:rPr lang="pt-BR" dirty="0"/>
              <a:t>SELLBIE - AGENDAS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7AEBFFC-386A-ABF1-BF42-03C3469BE662}"/>
              </a:ext>
            </a:extLst>
          </p:cNvPr>
          <p:cNvSpPr txBox="1"/>
          <p:nvPr/>
        </p:nvSpPr>
        <p:spPr>
          <a:xfrm>
            <a:off x="9952105" y="4508982"/>
            <a:ext cx="7125630" cy="289694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>
                <a:latin typeface="Microsoft JhengHei Light" panose="020B0304030504040204" pitchFamily="34" charset="-120"/>
                <a:ea typeface="Microsoft JhengHei Light" panose="020B0304030504040204" pitchFamily="34" charset="-120"/>
              </a:defRPr>
            </a:lvl1pPr>
          </a:lstStyle>
          <a:p>
            <a:pPr algn="just">
              <a:lnSpc>
                <a:spcPct val="107000"/>
              </a:lnSpc>
              <a:spcAft>
                <a:spcPts val="1758"/>
              </a:spcAft>
            </a:pPr>
            <a:r>
              <a:rPr lang="pt-BR" sz="2400" dirty="0"/>
              <a:t>O nosso time de vendas realiza contato com as nossas clientes pela agenda da </a:t>
            </a:r>
            <a:r>
              <a:rPr lang="pt-BR" sz="2400" b="1" dirty="0"/>
              <a:t>SELLBIE</a:t>
            </a:r>
          </a:p>
          <a:p>
            <a:pPr algn="just">
              <a:lnSpc>
                <a:spcPct val="107000"/>
              </a:lnSpc>
              <a:spcAft>
                <a:spcPts val="1758"/>
              </a:spcAft>
            </a:pPr>
            <a:endParaRPr lang="pt-BR" sz="2400" b="1" dirty="0">
              <a:solidFill>
                <a:schemeClr val="tx1"/>
              </a:solidFill>
            </a:endParaRPr>
          </a:p>
          <a:p>
            <a:pPr algn="just">
              <a:lnSpc>
                <a:spcPct val="107000"/>
              </a:lnSpc>
              <a:spcAft>
                <a:spcPts val="1758"/>
              </a:spcAft>
            </a:pPr>
            <a:r>
              <a:rPr lang="pt-BR" sz="2400" b="1" dirty="0">
                <a:solidFill>
                  <a:schemeClr val="tx1"/>
                </a:solidFill>
              </a:rPr>
              <a:t>Fazemos o acompanhamento semanal e mensal de performance dos contatos realizados e vendas convertidas.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90B372E-562C-2CF4-117A-9D4785ED52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6" b="4270"/>
          <a:stretch/>
        </p:blipFill>
        <p:spPr>
          <a:xfrm>
            <a:off x="3718849" y="1872342"/>
            <a:ext cx="4595889" cy="896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87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9">
            <a:extLst>
              <a:ext uri="{FF2B5EF4-FFF2-40B4-BE49-F238E27FC236}">
                <a16:creationId xmlns:a16="http://schemas.microsoft.com/office/drawing/2014/main" id="{0155CF4D-FB8F-4B0E-805D-58BE533A19A9}"/>
              </a:ext>
            </a:extLst>
          </p:cNvPr>
          <p:cNvSpPr/>
          <p:nvPr/>
        </p:nvSpPr>
        <p:spPr>
          <a:xfrm>
            <a:off x="6773111" y="1293937"/>
            <a:ext cx="6557878" cy="2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75352" rIns="75352"/>
          <a:lstStyle/>
          <a:p>
            <a:endParaRPr sz="1648"/>
          </a:p>
        </p:txBody>
      </p:sp>
      <p:sp>
        <p:nvSpPr>
          <p:cNvPr id="7" name="TÍTULO">
            <a:extLst>
              <a:ext uri="{FF2B5EF4-FFF2-40B4-BE49-F238E27FC236}">
                <a16:creationId xmlns:a16="http://schemas.microsoft.com/office/drawing/2014/main" id="{2D80B404-2CA4-4243-A50A-45EF94B2C667}"/>
              </a:ext>
            </a:extLst>
          </p:cNvPr>
          <p:cNvSpPr txBox="1"/>
          <p:nvPr/>
        </p:nvSpPr>
        <p:spPr>
          <a:xfrm>
            <a:off x="4939" y="225015"/>
            <a:ext cx="20094222" cy="863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5352" rIns="75352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algn="ctr"/>
            <a:r>
              <a:rPr lang="pt-BR" sz="4615" dirty="0">
                <a:solidFill>
                  <a:srgbClr val="A49261"/>
                </a:solidFill>
                <a:latin typeface="Arial Narrow" panose="020B0606020202030204" pitchFamily="34" charset="0"/>
              </a:rPr>
              <a:t>PESQUISA DE SATISFAÇÃO – loja física</a:t>
            </a:r>
            <a:endParaRPr sz="4615" b="1" dirty="0">
              <a:solidFill>
                <a:srgbClr val="A49261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C42AC61-E3C0-A56C-86CD-8ABF999C9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808" y="3939997"/>
            <a:ext cx="6034994" cy="6820614"/>
          </a:xfrm>
          <a:prstGeom prst="rect">
            <a:avLst/>
          </a:prstGeom>
        </p:spPr>
      </p:pic>
      <p:pic>
        <p:nvPicPr>
          <p:cNvPr id="8" name="Imagem 7" descr="Texto&#10;&#10;Descrição gerada automaticamente">
            <a:extLst>
              <a:ext uri="{FF2B5EF4-FFF2-40B4-BE49-F238E27FC236}">
                <a16:creationId xmlns:a16="http://schemas.microsoft.com/office/drawing/2014/main" id="{5D76CF2D-B400-B95B-4E4A-AEACDCA74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172" y="3939997"/>
            <a:ext cx="6416449" cy="684421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248E646-5FFF-B704-BDE1-379BDF81F3B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8"/>
              </a:clrFrom>
              <a:clrTo>
                <a:srgbClr val="F7F7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808" y="1835324"/>
            <a:ext cx="19098688" cy="145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78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9">
            <a:extLst>
              <a:ext uri="{FF2B5EF4-FFF2-40B4-BE49-F238E27FC236}">
                <a16:creationId xmlns:a16="http://schemas.microsoft.com/office/drawing/2014/main" id="{0155CF4D-FB8F-4B0E-805D-58BE533A19A9}"/>
              </a:ext>
            </a:extLst>
          </p:cNvPr>
          <p:cNvSpPr/>
          <p:nvPr/>
        </p:nvSpPr>
        <p:spPr>
          <a:xfrm>
            <a:off x="6773111" y="1293937"/>
            <a:ext cx="6557878" cy="2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75352" rIns="75352"/>
          <a:lstStyle/>
          <a:p>
            <a:endParaRPr sz="1648"/>
          </a:p>
        </p:txBody>
      </p:sp>
      <p:sp>
        <p:nvSpPr>
          <p:cNvPr id="7" name="TÍTULO">
            <a:extLst>
              <a:ext uri="{FF2B5EF4-FFF2-40B4-BE49-F238E27FC236}">
                <a16:creationId xmlns:a16="http://schemas.microsoft.com/office/drawing/2014/main" id="{2D80B404-2CA4-4243-A50A-45EF94B2C667}"/>
              </a:ext>
            </a:extLst>
          </p:cNvPr>
          <p:cNvSpPr txBox="1"/>
          <p:nvPr/>
        </p:nvSpPr>
        <p:spPr>
          <a:xfrm>
            <a:off x="4939" y="225015"/>
            <a:ext cx="20094222" cy="863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5352" rIns="75352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algn="ctr"/>
            <a:r>
              <a:rPr lang="pt-BR" sz="4615" dirty="0">
                <a:solidFill>
                  <a:srgbClr val="A49261"/>
                </a:solidFill>
                <a:latin typeface="Arial Narrow" panose="020B0606020202030204" pitchFamily="34" charset="0"/>
              </a:rPr>
              <a:t>PESQUISA DE SATISFAÇÃO- e-commerce</a:t>
            </a:r>
            <a:endParaRPr sz="4615" b="1" dirty="0">
              <a:solidFill>
                <a:srgbClr val="A49261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16C1688-B89D-9BE7-5288-0AEE3D529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0322" y="3786548"/>
            <a:ext cx="6389061" cy="7173232"/>
          </a:xfrm>
          <a:prstGeom prst="rect">
            <a:avLst/>
          </a:prstGeom>
        </p:spPr>
      </p:pic>
      <p:pic>
        <p:nvPicPr>
          <p:cNvPr id="10" name="Imagem 9" descr="Texto&#10;&#10;Descrição gerada automaticamente">
            <a:extLst>
              <a:ext uri="{FF2B5EF4-FFF2-40B4-BE49-F238E27FC236}">
                <a16:creationId xmlns:a16="http://schemas.microsoft.com/office/drawing/2014/main" id="{19788384-E6FA-ECDE-537F-2457E73F3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372" y="3786548"/>
            <a:ext cx="6724905" cy="7173232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D8F238B-8EAC-6250-FF8B-E59EA18099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8"/>
              </a:clrFrom>
              <a:clrTo>
                <a:srgbClr val="F7F7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853" y="1782255"/>
            <a:ext cx="18911708" cy="14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94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9">
            <a:extLst>
              <a:ext uri="{FF2B5EF4-FFF2-40B4-BE49-F238E27FC236}">
                <a16:creationId xmlns:a16="http://schemas.microsoft.com/office/drawing/2014/main" id="{0155CF4D-FB8F-4B0E-805D-58BE533A19A9}"/>
              </a:ext>
            </a:extLst>
          </p:cNvPr>
          <p:cNvSpPr/>
          <p:nvPr/>
        </p:nvSpPr>
        <p:spPr>
          <a:xfrm>
            <a:off x="6773111" y="1293937"/>
            <a:ext cx="6557878" cy="2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75352" rIns="75352"/>
          <a:lstStyle/>
          <a:p>
            <a:endParaRPr sz="1648"/>
          </a:p>
        </p:txBody>
      </p:sp>
      <p:sp>
        <p:nvSpPr>
          <p:cNvPr id="7" name="TÍTULO">
            <a:extLst>
              <a:ext uri="{FF2B5EF4-FFF2-40B4-BE49-F238E27FC236}">
                <a16:creationId xmlns:a16="http://schemas.microsoft.com/office/drawing/2014/main" id="{2D80B404-2CA4-4243-A50A-45EF94B2C667}"/>
              </a:ext>
            </a:extLst>
          </p:cNvPr>
          <p:cNvSpPr txBox="1"/>
          <p:nvPr/>
        </p:nvSpPr>
        <p:spPr>
          <a:xfrm>
            <a:off x="4939" y="225015"/>
            <a:ext cx="20094222" cy="863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5352" rIns="75352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algn="ctr"/>
            <a:r>
              <a:rPr lang="pt-BR" sz="4615" dirty="0">
                <a:solidFill>
                  <a:srgbClr val="A49261"/>
                </a:solidFill>
                <a:latin typeface="Arial Narrow" panose="020B0606020202030204" pitchFamily="34" charset="0"/>
              </a:rPr>
              <a:t>FIDELIDADE</a:t>
            </a:r>
            <a:endParaRPr sz="4615" b="1" dirty="0">
              <a:solidFill>
                <a:srgbClr val="A4926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aixaDeTexto 9">
            <a:extLst>
              <a:ext uri="{FF2B5EF4-FFF2-40B4-BE49-F238E27FC236}">
                <a16:creationId xmlns:a16="http://schemas.microsoft.com/office/drawing/2014/main" id="{3D094280-4974-F485-62E7-B3EFB63B6BBB}"/>
              </a:ext>
            </a:extLst>
          </p:cNvPr>
          <p:cNvSpPr txBox="1"/>
          <p:nvPr/>
        </p:nvSpPr>
        <p:spPr>
          <a:xfrm>
            <a:off x="1793343" y="2004348"/>
            <a:ext cx="16517415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1"/>
            <a:r>
              <a:rPr lang="pt-BR" sz="3600" dirty="0">
                <a:solidFill>
                  <a:srgbClr val="202124"/>
                </a:solidFill>
                <a:latin typeface="Gill Sans Nova Light" panose="020B0302020104020203" pitchFamily="34" charset="0"/>
              </a:rPr>
              <a:t>O nosso programa de fidelidade já esta no ar e diferente de todo o mercado, as nossas clientes não vão ter desconto. Elas vão pontuar com as compras e vão poder trocar pelos brindes EXCLUSIVOS desenvolvidos pela Paula Hermanny junto com o nosso estilo.</a:t>
            </a:r>
          </a:p>
          <a:p>
            <a:pPr lvl="1"/>
            <a:endParaRPr lang="pt-BR" sz="3600" dirty="0">
              <a:solidFill>
                <a:srgbClr val="202124"/>
              </a:solidFill>
              <a:latin typeface="Gill Sans Nova Light" panose="020B0302020104020203" pitchFamily="34" charset="0"/>
            </a:endParaRPr>
          </a:p>
          <a:p>
            <a:pPr lvl="1"/>
            <a:endParaRPr lang="pt-BR" sz="3600" dirty="0">
              <a:solidFill>
                <a:srgbClr val="202124"/>
              </a:solidFill>
              <a:latin typeface="Gill Sans Nova Light" panose="020B0302020104020203" pitchFamily="34" charset="0"/>
            </a:endParaRPr>
          </a:p>
          <a:p>
            <a:pPr lvl="1"/>
            <a:r>
              <a:rPr lang="pt-BR" sz="3600" dirty="0">
                <a:solidFill>
                  <a:srgbClr val="202124"/>
                </a:solidFill>
                <a:latin typeface="Gill Sans Nova Light" panose="020B0302020104020203" pitchFamily="34" charset="0"/>
              </a:rPr>
              <a:t>O nosso objetivo é </a:t>
            </a:r>
            <a:r>
              <a:rPr lang="pt-BR" sz="3600" b="1" dirty="0">
                <a:solidFill>
                  <a:srgbClr val="202124"/>
                </a:solidFill>
                <a:latin typeface="Gill Sans Nova Light" panose="020B0302020104020203" pitchFamily="34" charset="0"/>
              </a:rPr>
              <a:t>fidelizar</a:t>
            </a:r>
            <a:r>
              <a:rPr lang="pt-BR" sz="3600" dirty="0">
                <a:solidFill>
                  <a:srgbClr val="202124"/>
                </a:solidFill>
                <a:latin typeface="Gill Sans Nova Light" panose="020B0302020104020203" pitchFamily="34" charset="0"/>
              </a:rPr>
              <a:t> mais a ainda a nossa cliente, consequentemente aumentar a frequência dela em loja e o gasto médio.</a:t>
            </a:r>
          </a:p>
          <a:p>
            <a:pPr lvl="1"/>
            <a:endParaRPr lang="pt-BR" sz="3600" dirty="0">
              <a:solidFill>
                <a:srgbClr val="202124"/>
              </a:solidFill>
              <a:latin typeface="Gill Sans Nova Light" panose="020B0302020104020203" pitchFamily="34" charset="0"/>
            </a:endParaRPr>
          </a:p>
          <a:p>
            <a:pPr lvl="1"/>
            <a:endParaRPr lang="pt-BR" sz="3600" dirty="0">
              <a:solidFill>
                <a:srgbClr val="202124"/>
              </a:solidFill>
              <a:latin typeface="Gill Sans Nova Light" panose="020B0302020104020203" pitchFamily="34" charset="0"/>
            </a:endParaRPr>
          </a:p>
          <a:p>
            <a:pPr lvl="1"/>
            <a:r>
              <a:rPr lang="pt-BR" sz="3600" dirty="0">
                <a:solidFill>
                  <a:srgbClr val="202124"/>
                </a:solidFill>
                <a:latin typeface="Gill Sans Nova Light" panose="020B0302020104020203" pitchFamily="34" charset="0"/>
              </a:rPr>
              <a:t>As clientes vão pontuar nas compras feitas nas nossas lojas físicas e e-commerce.</a:t>
            </a:r>
            <a:br>
              <a:rPr lang="pt-BR" sz="3600" dirty="0">
                <a:solidFill>
                  <a:srgbClr val="202124"/>
                </a:solidFill>
                <a:latin typeface="Gill Sans Nova Light" panose="020B0302020104020203" pitchFamily="34" charset="0"/>
              </a:rPr>
            </a:br>
            <a:r>
              <a:rPr lang="pt-BR" sz="3600" dirty="0">
                <a:solidFill>
                  <a:srgbClr val="202124"/>
                </a:solidFill>
                <a:latin typeface="Gill Sans Nova Light" panose="020B0302020104020203" pitchFamily="34" charset="0"/>
              </a:rPr>
              <a:t>A troca dos pontos só será realizada em um outro site que estamos desenvolvendo.</a:t>
            </a:r>
          </a:p>
          <a:p>
            <a:pPr lvl="1"/>
            <a:endParaRPr lang="pt-BR" sz="3600" dirty="0">
              <a:solidFill>
                <a:srgbClr val="202124"/>
              </a:solidFill>
              <a:latin typeface="Gill Sans Nova Light" panose="020B0302020104020203" pitchFamily="34" charset="0"/>
            </a:endParaRPr>
          </a:p>
          <a:p>
            <a:pPr marL="342900" indent="-342900">
              <a:buFontTx/>
              <a:buChar char="-"/>
            </a:pPr>
            <a:endParaRPr lang="pt-BR" sz="3600" dirty="0">
              <a:latin typeface="Gill Sans Nova Light" panose="020B03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382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9">
            <a:extLst>
              <a:ext uri="{FF2B5EF4-FFF2-40B4-BE49-F238E27FC236}">
                <a16:creationId xmlns:a16="http://schemas.microsoft.com/office/drawing/2014/main" id="{0155CF4D-FB8F-4B0E-805D-58BE533A19A9}"/>
              </a:ext>
            </a:extLst>
          </p:cNvPr>
          <p:cNvSpPr/>
          <p:nvPr/>
        </p:nvSpPr>
        <p:spPr>
          <a:xfrm>
            <a:off x="6773111" y="1293937"/>
            <a:ext cx="6557878" cy="2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75352" rIns="75352"/>
          <a:lstStyle/>
          <a:p>
            <a:endParaRPr sz="1648"/>
          </a:p>
        </p:txBody>
      </p:sp>
      <p:sp>
        <p:nvSpPr>
          <p:cNvPr id="7" name="TÍTULO">
            <a:extLst>
              <a:ext uri="{FF2B5EF4-FFF2-40B4-BE49-F238E27FC236}">
                <a16:creationId xmlns:a16="http://schemas.microsoft.com/office/drawing/2014/main" id="{2D80B404-2CA4-4243-A50A-45EF94B2C667}"/>
              </a:ext>
            </a:extLst>
          </p:cNvPr>
          <p:cNvSpPr txBox="1"/>
          <p:nvPr/>
        </p:nvSpPr>
        <p:spPr>
          <a:xfrm>
            <a:off x="4939" y="225015"/>
            <a:ext cx="20094222" cy="863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5352" rIns="75352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algn="ctr"/>
            <a:r>
              <a:rPr lang="pt-BR" sz="4615" dirty="0">
                <a:solidFill>
                  <a:srgbClr val="A49261"/>
                </a:solidFill>
                <a:latin typeface="Arial Narrow" panose="020B0606020202030204" pitchFamily="34" charset="0"/>
              </a:rPr>
              <a:t>FIDELIDADE</a:t>
            </a:r>
            <a:endParaRPr sz="4615" b="1" dirty="0">
              <a:solidFill>
                <a:srgbClr val="A49261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07F7AFF-1C1D-331B-B224-B8F43112B0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" y="1269091"/>
            <a:ext cx="5222421" cy="522242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ED0B26D-156D-5AA2-D4C3-9550F9740F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707" y="4600121"/>
            <a:ext cx="7116536" cy="711653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17B8EC9-7B8A-35F6-E6B6-64C974F0C3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49" y="1007835"/>
            <a:ext cx="6376307" cy="637630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D61B8EA-DD98-61DB-4CA1-FF40A6656F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303" y="6837268"/>
            <a:ext cx="6699555" cy="446573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D3BBDD0-8695-BCE6-40BB-3283FD79A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1844" y="1088571"/>
            <a:ext cx="3912256" cy="586922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4F65C72-5249-F782-4C7A-736FD63F20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5065" y="4497604"/>
            <a:ext cx="4217014" cy="632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19646645" y="11942875"/>
            <a:ext cx="8826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dirty="0"/>
              <a:t>7</a:t>
            </a:r>
          </a:p>
        </p:txBody>
      </p:sp>
      <p:sp>
        <p:nvSpPr>
          <p:cNvPr id="57" name="TÍTULO">
            <a:extLst>
              <a:ext uri="{FF2B5EF4-FFF2-40B4-BE49-F238E27FC236}">
                <a16:creationId xmlns:a16="http://schemas.microsoft.com/office/drawing/2014/main" id="{4E9D63EC-2FB1-44D0-A7EF-0EBE184BA927}"/>
              </a:ext>
            </a:extLst>
          </p:cNvPr>
          <p:cNvSpPr txBox="1"/>
          <p:nvPr/>
        </p:nvSpPr>
        <p:spPr>
          <a:xfrm>
            <a:off x="0" y="345661"/>
            <a:ext cx="20104100" cy="944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algn="ctr"/>
            <a:r>
              <a:rPr lang="pt-BR" dirty="0">
                <a:solidFill>
                  <a:srgbClr val="B58B58"/>
                </a:solidFill>
                <a:latin typeface="Arial Narrow" panose="020B0606020202030204" pitchFamily="34" charset="0"/>
              </a:rPr>
              <a:t>O QUE É CRM?</a:t>
            </a:r>
            <a:endParaRPr dirty="0">
              <a:solidFill>
                <a:srgbClr val="B58B58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D77E7DD1-9CE9-424E-A9F4-37C36F007A26}"/>
              </a:ext>
            </a:extLst>
          </p:cNvPr>
          <p:cNvSpPr txBox="1"/>
          <p:nvPr/>
        </p:nvSpPr>
        <p:spPr>
          <a:xfrm>
            <a:off x="2330962" y="2829781"/>
            <a:ext cx="14062923" cy="634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1"/>
            <a:r>
              <a:rPr lang="pt-BR" sz="6600" b="1" kern="1200" dirty="0" err="1">
                <a:solidFill>
                  <a:schemeClr val="bg1">
                    <a:lumMod val="50000"/>
                  </a:schemeClr>
                </a:solidFill>
                <a:latin typeface="Gill Sans Nova Light" panose="020B0302020104020203" pitchFamily="34" charset="0"/>
                <a:ea typeface="+mn-ea"/>
                <a:cs typeface="+mn-cs"/>
              </a:rPr>
              <a:t>C</a:t>
            </a:r>
            <a:r>
              <a:rPr lang="pt-BR" sz="5400" kern="1200" dirty="0" err="1">
                <a:solidFill>
                  <a:schemeClr val="bg1">
                    <a:lumMod val="50000"/>
                  </a:schemeClr>
                </a:solidFill>
                <a:latin typeface="Gill Sans Nova Light" panose="020B0302020104020203" pitchFamily="34" charset="0"/>
                <a:ea typeface="+mn-ea"/>
                <a:cs typeface="+mn-cs"/>
              </a:rPr>
              <a:t>ustomer</a:t>
            </a:r>
            <a:r>
              <a:rPr lang="pt-BR" sz="5400" kern="1200" dirty="0">
                <a:solidFill>
                  <a:schemeClr val="bg1">
                    <a:lumMod val="50000"/>
                  </a:schemeClr>
                </a:solidFill>
                <a:latin typeface="Gill Sans Nova Light" panose="020B0302020104020203" pitchFamily="34" charset="0"/>
                <a:ea typeface="+mn-ea"/>
                <a:cs typeface="+mn-cs"/>
              </a:rPr>
              <a:t> </a:t>
            </a:r>
            <a:r>
              <a:rPr lang="pt-BR" sz="6600" b="1" kern="1200" dirty="0" err="1">
                <a:solidFill>
                  <a:schemeClr val="bg1">
                    <a:lumMod val="50000"/>
                  </a:schemeClr>
                </a:solidFill>
                <a:latin typeface="Gill Sans Nova Light" panose="020B0302020104020203" pitchFamily="34" charset="0"/>
                <a:ea typeface="+mn-ea"/>
                <a:cs typeface="+mn-cs"/>
              </a:rPr>
              <a:t>R</a:t>
            </a:r>
            <a:r>
              <a:rPr lang="pt-BR" sz="5400" kern="1200" dirty="0" err="1">
                <a:solidFill>
                  <a:schemeClr val="bg1">
                    <a:lumMod val="50000"/>
                  </a:schemeClr>
                </a:solidFill>
                <a:latin typeface="Gill Sans Nova Light" panose="020B0302020104020203" pitchFamily="34" charset="0"/>
                <a:ea typeface="+mn-ea"/>
                <a:cs typeface="+mn-cs"/>
              </a:rPr>
              <a:t>elationship</a:t>
            </a:r>
            <a:r>
              <a:rPr lang="pt-BR" sz="5400" kern="1200" dirty="0">
                <a:solidFill>
                  <a:schemeClr val="bg1">
                    <a:lumMod val="50000"/>
                  </a:schemeClr>
                </a:solidFill>
                <a:latin typeface="Gill Sans Nova Light" panose="020B0302020104020203" pitchFamily="34" charset="0"/>
                <a:ea typeface="+mn-ea"/>
                <a:cs typeface="+mn-cs"/>
              </a:rPr>
              <a:t> </a:t>
            </a:r>
            <a:r>
              <a:rPr lang="pt-BR" sz="6600" b="1" kern="1200" dirty="0">
                <a:solidFill>
                  <a:schemeClr val="bg1">
                    <a:lumMod val="50000"/>
                  </a:schemeClr>
                </a:solidFill>
                <a:latin typeface="Gill Sans Nova Light" panose="020B0302020104020203" pitchFamily="34" charset="0"/>
                <a:ea typeface="+mn-ea"/>
                <a:cs typeface="+mn-cs"/>
              </a:rPr>
              <a:t>M</a:t>
            </a:r>
            <a:r>
              <a:rPr lang="pt-BR" sz="5400" kern="1200" dirty="0">
                <a:solidFill>
                  <a:schemeClr val="bg1">
                    <a:lumMod val="50000"/>
                  </a:schemeClr>
                </a:solidFill>
                <a:latin typeface="Gill Sans Nova Light" panose="020B0302020104020203" pitchFamily="34" charset="0"/>
                <a:ea typeface="+mn-ea"/>
                <a:cs typeface="+mn-cs"/>
              </a:rPr>
              <a:t>anagement </a:t>
            </a:r>
          </a:p>
          <a:p>
            <a:pPr hangingPunct="1"/>
            <a:endParaRPr lang="pt-BR" sz="2800" kern="1200" dirty="0">
              <a:solidFill>
                <a:schemeClr val="bg1">
                  <a:lumMod val="50000"/>
                </a:schemeClr>
              </a:solidFill>
              <a:latin typeface="Gill Sans Nova Light" panose="020B0302020104020203" pitchFamily="34" charset="0"/>
              <a:ea typeface="+mn-ea"/>
              <a:cs typeface="+mn-cs"/>
            </a:endParaRPr>
          </a:p>
          <a:p>
            <a:pPr hangingPunct="1"/>
            <a:endParaRPr lang="pt-BR" sz="2800" kern="1200" dirty="0">
              <a:solidFill>
                <a:schemeClr val="bg1">
                  <a:lumMod val="50000"/>
                </a:schemeClr>
              </a:solidFill>
              <a:latin typeface="Gill Sans Nova Light" panose="020B0302020104020203" pitchFamily="34" charset="0"/>
              <a:ea typeface="+mn-ea"/>
              <a:cs typeface="+mn-cs"/>
            </a:endParaRPr>
          </a:p>
          <a:p>
            <a:r>
              <a:rPr lang="pt-BR" sz="3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CRM é a sigla usada para </a:t>
            </a:r>
            <a:r>
              <a:rPr lang="pt-BR" sz="3200" b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Customer</a:t>
            </a:r>
            <a:r>
              <a:rPr lang="pt-BR" sz="32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pt-BR" sz="3200" b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Relationship</a:t>
            </a:r>
            <a:r>
              <a:rPr lang="pt-BR" sz="32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Management </a:t>
            </a:r>
            <a:r>
              <a:rPr lang="pt-BR" sz="3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e se refere ao conjunto de práticas, estratégias de negócio e tecnologias focadas no </a:t>
            </a:r>
            <a:r>
              <a:rPr lang="pt-BR" sz="32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relacionamento</a:t>
            </a:r>
            <a:r>
              <a:rPr lang="pt-BR" sz="3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com o </a:t>
            </a:r>
            <a:r>
              <a:rPr lang="pt-BR" sz="32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cliente</a:t>
            </a:r>
            <a:r>
              <a:rPr lang="pt-BR" sz="3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Esta gestão vai muito além de uma plataforma ou software: é todo um processo para gerenciar e analisar as </a:t>
            </a:r>
            <a:r>
              <a:rPr lang="pt-BR" sz="32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interações </a:t>
            </a:r>
            <a:r>
              <a:rPr lang="pt-BR" sz="3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com os clientes, </a:t>
            </a:r>
            <a:r>
              <a:rPr lang="pt-BR" sz="32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antecipar desejos </a:t>
            </a:r>
            <a:r>
              <a:rPr lang="pt-BR" sz="3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e </a:t>
            </a:r>
            <a:r>
              <a:rPr lang="pt-BR" sz="32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aumentar vendas</a:t>
            </a:r>
            <a:r>
              <a:rPr lang="pt-BR" sz="3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</a:t>
            </a:r>
          </a:p>
          <a:p>
            <a:r>
              <a:rPr lang="pt-BR" sz="3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</a:t>
            </a:r>
          </a:p>
          <a:p>
            <a:r>
              <a:rPr lang="pt-BR" sz="3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O </a:t>
            </a:r>
            <a:r>
              <a:rPr lang="pt-BR" sz="32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CRM</a:t>
            </a:r>
            <a:r>
              <a:rPr lang="pt-BR" sz="3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 também é importante para fazer abordagens mais eficientes, já que armazena todo o histórico do cliente potencial</a:t>
            </a:r>
            <a:r>
              <a:rPr lang="pt-BR" sz="2800" kern="1200" dirty="0">
                <a:solidFill>
                  <a:schemeClr val="bg1">
                    <a:lumMod val="50000"/>
                  </a:schemeClr>
                </a:solidFill>
                <a:latin typeface="Gill Sans Nova Light" panose="020B0302020104020203" pitchFamily="34" charset="0"/>
                <a:ea typeface="+mn-ea"/>
                <a:cs typeface="+mn-cs"/>
              </a:rPr>
              <a:t>.</a:t>
            </a:r>
          </a:p>
          <a:p>
            <a:endParaRPr lang="pt-BR" sz="2800" kern="1200" dirty="0">
              <a:solidFill>
                <a:schemeClr val="bg1">
                  <a:lumMod val="50000"/>
                </a:schemeClr>
              </a:solidFill>
              <a:latin typeface="Gill Sans Nova Light" panose="020B03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35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9">
            <a:extLst>
              <a:ext uri="{FF2B5EF4-FFF2-40B4-BE49-F238E27FC236}">
                <a16:creationId xmlns:a16="http://schemas.microsoft.com/office/drawing/2014/main" id="{0155CF4D-FB8F-4B0E-805D-58BE533A19A9}"/>
              </a:ext>
            </a:extLst>
          </p:cNvPr>
          <p:cNvSpPr/>
          <p:nvPr/>
        </p:nvSpPr>
        <p:spPr>
          <a:xfrm>
            <a:off x="6773111" y="1293937"/>
            <a:ext cx="6557878" cy="2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75352" rIns="75352"/>
          <a:lstStyle/>
          <a:p>
            <a:endParaRPr sz="1648"/>
          </a:p>
        </p:txBody>
      </p:sp>
      <p:sp>
        <p:nvSpPr>
          <p:cNvPr id="7" name="TÍTULO">
            <a:extLst>
              <a:ext uri="{FF2B5EF4-FFF2-40B4-BE49-F238E27FC236}">
                <a16:creationId xmlns:a16="http://schemas.microsoft.com/office/drawing/2014/main" id="{2D80B404-2CA4-4243-A50A-45EF94B2C667}"/>
              </a:ext>
            </a:extLst>
          </p:cNvPr>
          <p:cNvSpPr txBox="1"/>
          <p:nvPr/>
        </p:nvSpPr>
        <p:spPr>
          <a:xfrm>
            <a:off x="4939" y="225015"/>
            <a:ext cx="20094222" cy="863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5352" rIns="75352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algn="ctr"/>
            <a:r>
              <a:rPr lang="pt-BR" sz="4615" dirty="0">
                <a:solidFill>
                  <a:srgbClr val="A49261"/>
                </a:solidFill>
                <a:latin typeface="Arial Narrow" panose="020B0606020202030204" pitchFamily="34" charset="0"/>
              </a:rPr>
              <a:t>FIDELIDADE</a:t>
            </a:r>
            <a:endParaRPr sz="4615" b="1" dirty="0">
              <a:solidFill>
                <a:srgbClr val="A49261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2C327B8-B558-9C95-3354-971019713F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53" y="1589314"/>
            <a:ext cx="3839661" cy="575898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920146C-11EF-738B-943C-73B7A54A78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000" y="5010616"/>
            <a:ext cx="3861431" cy="579164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AA097BE-F69A-C20D-D5CE-161C574465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399" y="2111830"/>
            <a:ext cx="3803076" cy="570411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0A915A4-CD97-6503-BBD0-588C8C1553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2624" y="5029199"/>
            <a:ext cx="3817889" cy="57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6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0BA8DE8-7569-4D2E-8999-CE0B50D67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5100" y="5058730"/>
            <a:ext cx="2294510" cy="2294510"/>
          </a:xfrm>
          <a:prstGeom prst="rect">
            <a:avLst/>
          </a:prstGeom>
        </p:spPr>
      </p:pic>
      <p:pic>
        <p:nvPicPr>
          <p:cNvPr id="5" name="Gráfico 4" descr="Viva-voz estrutura de tópicos">
            <a:extLst>
              <a:ext uri="{FF2B5EF4-FFF2-40B4-BE49-F238E27FC236}">
                <a16:creationId xmlns:a16="http://schemas.microsoft.com/office/drawing/2014/main" id="{2A9DFA10-ABF4-4FFA-8001-CF6D7A1EC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80480" y="1490285"/>
            <a:ext cx="908398" cy="908398"/>
          </a:xfrm>
          <a:prstGeom prst="rect">
            <a:avLst/>
          </a:prstGeom>
        </p:spPr>
      </p:pic>
      <p:pic>
        <p:nvPicPr>
          <p:cNvPr id="6" name="Imagem 5" descr="Forma&#10;&#10;Descrição gerada automaticamente com confiança baixa">
            <a:extLst>
              <a:ext uri="{FF2B5EF4-FFF2-40B4-BE49-F238E27FC236}">
                <a16:creationId xmlns:a16="http://schemas.microsoft.com/office/drawing/2014/main" id="{24E6178E-D3D7-4DBC-8DDC-4AB57C8E8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3272" y="5837440"/>
            <a:ext cx="767648" cy="767648"/>
          </a:xfrm>
          <a:prstGeom prst="rect">
            <a:avLst/>
          </a:prstGeom>
        </p:spPr>
      </p:pic>
      <p:pic>
        <p:nvPicPr>
          <p:cNvPr id="7" name="Imagem 6" descr="Forma&#10;&#10;Descrição gerada automaticamente com confiança baixa">
            <a:extLst>
              <a:ext uri="{FF2B5EF4-FFF2-40B4-BE49-F238E27FC236}">
                <a16:creationId xmlns:a16="http://schemas.microsoft.com/office/drawing/2014/main" id="{90308667-6DBA-4A67-899E-31EF51DE96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0522" y="3297563"/>
            <a:ext cx="908398" cy="908398"/>
          </a:xfrm>
          <a:prstGeom prst="rect">
            <a:avLst/>
          </a:prstGeom>
        </p:spPr>
      </p:pic>
      <p:pic>
        <p:nvPicPr>
          <p:cNvPr id="9" name="Gráfico 8" descr="Chat estrutura de tópicos">
            <a:extLst>
              <a:ext uri="{FF2B5EF4-FFF2-40B4-BE49-F238E27FC236}">
                <a16:creationId xmlns:a16="http://schemas.microsoft.com/office/drawing/2014/main" id="{B4727C81-F372-4453-86A0-77446874BF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73645" y="1046725"/>
            <a:ext cx="1512310" cy="151231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0C6B40D-0028-441B-B499-C959CB7266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3614" y="7898934"/>
            <a:ext cx="1164880" cy="116488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A03EDB0-7E23-40CF-B437-87EE6C1A85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56220" y="9306438"/>
            <a:ext cx="1195826" cy="1195826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12DB0ABF-1015-4F7C-BF4D-E335791A93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1042" y="9188634"/>
            <a:ext cx="1108459" cy="1108459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DE9FCE09-022A-4322-8973-8C0782EB55C8}"/>
              </a:ext>
            </a:extLst>
          </p:cNvPr>
          <p:cNvSpPr txBox="1"/>
          <p:nvPr/>
        </p:nvSpPr>
        <p:spPr>
          <a:xfrm>
            <a:off x="8464893" y="10258368"/>
            <a:ext cx="1627369" cy="701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956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E-mail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45A00D1-1896-4203-AED9-EF53E72280E8}"/>
              </a:ext>
            </a:extLst>
          </p:cNvPr>
          <p:cNvSpPr txBox="1"/>
          <p:nvPr/>
        </p:nvSpPr>
        <p:spPr>
          <a:xfrm>
            <a:off x="8655531" y="10766014"/>
            <a:ext cx="1255472" cy="4305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198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Zendesk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9DCC010E-87F8-4566-938F-6367306FC565}"/>
              </a:ext>
            </a:extLst>
          </p:cNvPr>
          <p:cNvSpPr txBox="1"/>
          <p:nvPr/>
        </p:nvSpPr>
        <p:spPr>
          <a:xfrm>
            <a:off x="5479885" y="2655345"/>
            <a:ext cx="2165978" cy="701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956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Telefone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42A5834-399A-497F-B3A6-673999CE8A0E}"/>
              </a:ext>
            </a:extLst>
          </p:cNvPr>
          <p:cNvSpPr txBox="1"/>
          <p:nvPr/>
        </p:nvSpPr>
        <p:spPr>
          <a:xfrm>
            <a:off x="5501730" y="3157492"/>
            <a:ext cx="1837362" cy="4305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198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Fixo e celular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C39BA09B-7663-4638-8B91-E3DE672C28B3}"/>
              </a:ext>
            </a:extLst>
          </p:cNvPr>
          <p:cNvSpPr txBox="1"/>
          <p:nvPr/>
        </p:nvSpPr>
        <p:spPr>
          <a:xfrm>
            <a:off x="3368538" y="4147646"/>
            <a:ext cx="2688557" cy="701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956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Messenger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33D4114E-E8DD-46C3-B0ED-1E66D6D05AFE}"/>
              </a:ext>
            </a:extLst>
          </p:cNvPr>
          <p:cNvSpPr txBox="1"/>
          <p:nvPr/>
        </p:nvSpPr>
        <p:spPr>
          <a:xfrm>
            <a:off x="3608797" y="4628163"/>
            <a:ext cx="1415772" cy="4305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198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Facebook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794B756C-6A1C-4330-97C0-2D5874131835}"/>
              </a:ext>
            </a:extLst>
          </p:cNvPr>
          <p:cNvSpPr txBox="1"/>
          <p:nvPr/>
        </p:nvSpPr>
        <p:spPr>
          <a:xfrm>
            <a:off x="3375817" y="6557493"/>
            <a:ext cx="1534394" cy="701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956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Direct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599CA93-7626-498E-A645-3426FC006653}"/>
              </a:ext>
            </a:extLst>
          </p:cNvPr>
          <p:cNvSpPr txBox="1"/>
          <p:nvPr/>
        </p:nvSpPr>
        <p:spPr>
          <a:xfrm>
            <a:off x="3368538" y="7040876"/>
            <a:ext cx="1452642" cy="4305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198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Instagram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F7A131CC-9AED-4E63-8998-84EC57B56775}"/>
              </a:ext>
            </a:extLst>
          </p:cNvPr>
          <p:cNvSpPr txBox="1"/>
          <p:nvPr/>
        </p:nvSpPr>
        <p:spPr>
          <a:xfrm>
            <a:off x="3317576" y="8879978"/>
            <a:ext cx="2738250" cy="701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956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Mensagem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28955549-C002-4C04-8139-561770E12FB5}"/>
              </a:ext>
            </a:extLst>
          </p:cNvPr>
          <p:cNvSpPr txBox="1"/>
          <p:nvPr/>
        </p:nvSpPr>
        <p:spPr>
          <a:xfrm>
            <a:off x="3710524" y="9473784"/>
            <a:ext cx="1245854" cy="4305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198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LinkedIn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5A59D650-95FB-4931-8491-BC27E3D4AF91}"/>
              </a:ext>
            </a:extLst>
          </p:cNvPr>
          <p:cNvSpPr txBox="1"/>
          <p:nvPr/>
        </p:nvSpPr>
        <p:spPr>
          <a:xfrm>
            <a:off x="8072678" y="2467103"/>
            <a:ext cx="5099473" cy="701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956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Chat e-</a:t>
            </a:r>
            <a:r>
              <a:rPr lang="pt-BR" sz="3956" b="1" dirty="0" err="1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comm</a:t>
            </a:r>
            <a:r>
              <a:rPr lang="pt-BR" sz="3956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 c/ BOT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0372A632-F6CB-4D80-BB24-FBFF5660B88E}"/>
              </a:ext>
            </a:extLst>
          </p:cNvPr>
          <p:cNvSpPr txBox="1"/>
          <p:nvPr/>
        </p:nvSpPr>
        <p:spPr>
          <a:xfrm>
            <a:off x="9317647" y="3056545"/>
            <a:ext cx="1765227" cy="4305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198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Hi Plataform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79DDFC66-0EB6-4F31-A419-E66024118286}"/>
              </a:ext>
            </a:extLst>
          </p:cNvPr>
          <p:cNvSpPr txBox="1"/>
          <p:nvPr/>
        </p:nvSpPr>
        <p:spPr>
          <a:xfrm>
            <a:off x="5072182" y="10280209"/>
            <a:ext cx="3021981" cy="701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956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Publicações 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A0B24696-48FB-4696-9369-79381167DF58}"/>
              </a:ext>
            </a:extLst>
          </p:cNvPr>
          <p:cNvSpPr txBox="1"/>
          <p:nvPr/>
        </p:nvSpPr>
        <p:spPr>
          <a:xfrm>
            <a:off x="5368538" y="10841828"/>
            <a:ext cx="1933543" cy="4305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198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Reclame Aqui</a:t>
            </a: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E8468156-2317-447E-B948-2D4AD9510A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910231" y="1970360"/>
            <a:ext cx="1224945" cy="1224945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DDCB64DB-7481-4F8A-84DA-85EBCADBFC27}"/>
              </a:ext>
            </a:extLst>
          </p:cNvPr>
          <p:cNvSpPr txBox="1"/>
          <p:nvPr/>
        </p:nvSpPr>
        <p:spPr>
          <a:xfrm>
            <a:off x="12595196" y="3287501"/>
            <a:ext cx="4153701" cy="701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956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WhatsApp </a:t>
            </a:r>
            <a:r>
              <a:rPr lang="pt-BR" sz="2307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(receptivo)</a:t>
            </a:r>
            <a:endParaRPr lang="pt-BR" sz="3956" b="1" dirty="0"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A0266301-1738-4503-9B0A-9BB396B9D4DA}"/>
              </a:ext>
            </a:extLst>
          </p:cNvPr>
          <p:cNvSpPr txBox="1"/>
          <p:nvPr/>
        </p:nvSpPr>
        <p:spPr>
          <a:xfrm>
            <a:off x="12595196" y="3942684"/>
            <a:ext cx="3974165" cy="4305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198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Hi Plataform (c/BOT) e Nativo</a:t>
            </a:r>
          </a:p>
        </p:txBody>
      </p:sp>
      <p:pic>
        <p:nvPicPr>
          <p:cNvPr id="36" name="Imagem 35">
            <a:extLst>
              <a:ext uri="{FF2B5EF4-FFF2-40B4-BE49-F238E27FC236}">
                <a16:creationId xmlns:a16="http://schemas.microsoft.com/office/drawing/2014/main" id="{E3F94D38-3C86-499D-A574-12AA4156B2DA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1582325" y="8277574"/>
            <a:ext cx="1833325" cy="1858439"/>
          </a:xfrm>
          <a:prstGeom prst="rect">
            <a:avLst/>
          </a:prstGeom>
        </p:spPr>
      </p:pic>
      <p:sp>
        <p:nvSpPr>
          <p:cNvPr id="37" name="CaixaDeTexto 36">
            <a:extLst>
              <a:ext uri="{FF2B5EF4-FFF2-40B4-BE49-F238E27FC236}">
                <a16:creationId xmlns:a16="http://schemas.microsoft.com/office/drawing/2014/main" id="{B0F32773-8CB0-438C-9026-C78835062AD6}"/>
              </a:ext>
            </a:extLst>
          </p:cNvPr>
          <p:cNvSpPr txBox="1"/>
          <p:nvPr/>
        </p:nvSpPr>
        <p:spPr>
          <a:xfrm>
            <a:off x="11962829" y="9908906"/>
            <a:ext cx="1042273" cy="5658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077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CRM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BD5658AC-A687-4376-9042-91D96C140F50}"/>
              </a:ext>
            </a:extLst>
          </p:cNvPr>
          <p:cNvSpPr txBox="1"/>
          <p:nvPr/>
        </p:nvSpPr>
        <p:spPr>
          <a:xfrm>
            <a:off x="12060847" y="10368634"/>
            <a:ext cx="899605" cy="4305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198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Guru </a:t>
            </a:r>
          </a:p>
        </p:txBody>
      </p:sp>
      <p:pic>
        <p:nvPicPr>
          <p:cNvPr id="40" name="Imagem 39">
            <a:extLst>
              <a:ext uri="{FF2B5EF4-FFF2-40B4-BE49-F238E27FC236}">
                <a16:creationId xmlns:a16="http://schemas.microsoft.com/office/drawing/2014/main" id="{9A4C758F-5DFE-4AAC-B1EA-80B8D8500748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17331" y="4897269"/>
            <a:ext cx="3335340" cy="801765"/>
          </a:xfrm>
          <a:prstGeom prst="rect">
            <a:avLst/>
          </a:prstGeom>
        </p:spPr>
      </p:pic>
      <p:sp>
        <p:nvSpPr>
          <p:cNvPr id="41" name="CaixaDeTexto 40">
            <a:extLst>
              <a:ext uri="{FF2B5EF4-FFF2-40B4-BE49-F238E27FC236}">
                <a16:creationId xmlns:a16="http://schemas.microsoft.com/office/drawing/2014/main" id="{92CF6EE3-3746-45F9-A7AE-0EDE8A33D459}"/>
              </a:ext>
            </a:extLst>
          </p:cNvPr>
          <p:cNvSpPr txBox="1"/>
          <p:nvPr/>
        </p:nvSpPr>
        <p:spPr>
          <a:xfrm>
            <a:off x="14148807" y="5523391"/>
            <a:ext cx="2581156" cy="701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956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WhatsApp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47CE7813-8FA9-42DF-A307-1125D248E477}"/>
              </a:ext>
            </a:extLst>
          </p:cNvPr>
          <p:cNvSpPr txBox="1"/>
          <p:nvPr/>
        </p:nvSpPr>
        <p:spPr>
          <a:xfrm>
            <a:off x="14258018" y="6069429"/>
            <a:ext cx="1612942" cy="4305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198" dirty="0" err="1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Suite</a:t>
            </a:r>
            <a:r>
              <a:rPr lang="pt-BR" sz="2198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 </a:t>
            </a:r>
            <a:r>
              <a:rPr lang="pt-BR" sz="2198" dirty="0" err="1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Share</a:t>
            </a:r>
            <a:endParaRPr lang="pt-BR" sz="2198" dirty="0"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</p:txBody>
      </p:sp>
      <p:sp>
        <p:nvSpPr>
          <p:cNvPr id="39" name="object 9">
            <a:extLst>
              <a:ext uri="{FF2B5EF4-FFF2-40B4-BE49-F238E27FC236}">
                <a16:creationId xmlns:a16="http://schemas.microsoft.com/office/drawing/2014/main" id="{2C3E4700-3F20-B7A9-5F93-F315D1A159CA}"/>
              </a:ext>
            </a:extLst>
          </p:cNvPr>
          <p:cNvSpPr/>
          <p:nvPr/>
        </p:nvSpPr>
        <p:spPr>
          <a:xfrm>
            <a:off x="5501730" y="1022438"/>
            <a:ext cx="8743837" cy="2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100469" rIns="100469"/>
          <a:lstStyle/>
          <a:p>
            <a:endParaRPr sz="2198"/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B665A29B-86ED-4CD7-318C-0EC38D552CBA}"/>
              </a:ext>
            </a:extLst>
          </p:cNvPr>
          <p:cNvSpPr txBox="1"/>
          <p:nvPr/>
        </p:nvSpPr>
        <p:spPr>
          <a:xfrm>
            <a:off x="0" y="113056"/>
            <a:ext cx="20094222" cy="944554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 defTabSz="457200">
              <a:lnSpc>
                <a:spcPct val="120000"/>
              </a:lnSpc>
              <a:defRPr sz="5100" spc="1020">
                <a:solidFill>
                  <a:srgbClr val="B58B58"/>
                </a:solidFill>
                <a:latin typeface="Arial Narrow" panose="020B0606020202030204" pitchFamily="34" charset="0"/>
                <a:ea typeface="DIN Pro Condensed Medium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CX – FORMAS DE ATENDIMENTO</a:t>
            </a:r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9466EE7-0A18-1C13-F46A-59CED5B12CE0}"/>
              </a:ext>
            </a:extLst>
          </p:cNvPr>
          <p:cNvSpPr txBox="1"/>
          <p:nvPr/>
        </p:nvSpPr>
        <p:spPr>
          <a:xfrm>
            <a:off x="13356200" y="8145420"/>
            <a:ext cx="3236784" cy="5658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077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WHATSAPP </a:t>
            </a:r>
            <a:r>
              <a:rPr lang="pt-BR" sz="2307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(ativo)</a:t>
            </a:r>
            <a:endParaRPr lang="pt-BR" sz="3077" b="1" dirty="0"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0EECA1F-1A62-D57F-AD6C-A6B11C9160EB}"/>
              </a:ext>
            </a:extLst>
          </p:cNvPr>
          <p:cNvSpPr txBox="1"/>
          <p:nvPr/>
        </p:nvSpPr>
        <p:spPr>
          <a:xfrm>
            <a:off x="14499247" y="8561605"/>
            <a:ext cx="1087157" cy="4305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198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Sellbie 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098DFC88-28C4-012A-5948-E2FBF82F1C5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D1D1D1"/>
              </a:clrFrom>
              <a:clrTo>
                <a:srgbClr val="D1D1D1">
                  <a:alpha val="0"/>
                </a:srgbClr>
              </a:clrTo>
            </a:clrChange>
            <a:grayscl/>
          </a:blip>
          <a:srcRect t="8688" b="7944"/>
          <a:stretch/>
        </p:blipFill>
        <p:spPr>
          <a:xfrm>
            <a:off x="14091291" y="6901544"/>
            <a:ext cx="1257565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1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9">
            <a:extLst>
              <a:ext uri="{FF2B5EF4-FFF2-40B4-BE49-F238E27FC236}">
                <a16:creationId xmlns:a16="http://schemas.microsoft.com/office/drawing/2014/main" id="{293989C0-CA87-4FFB-9E6A-48ADCFA17B1E}"/>
              </a:ext>
            </a:extLst>
          </p:cNvPr>
          <p:cNvSpPr/>
          <p:nvPr/>
        </p:nvSpPr>
        <p:spPr>
          <a:xfrm>
            <a:off x="5270742" y="1278788"/>
            <a:ext cx="8743837" cy="2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100469" rIns="100469"/>
          <a:lstStyle/>
          <a:p>
            <a:endParaRPr sz="2198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07233F98-5F2A-4DEF-9AD7-C0A98CBB352F}"/>
              </a:ext>
            </a:extLst>
          </p:cNvPr>
          <p:cNvSpPr txBox="1"/>
          <p:nvPr/>
        </p:nvSpPr>
        <p:spPr>
          <a:xfrm>
            <a:off x="4939" y="265143"/>
            <a:ext cx="20094222" cy="701089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 defTabSz="457200">
              <a:lnSpc>
                <a:spcPct val="120000"/>
              </a:lnSpc>
              <a:defRPr sz="5100" spc="1020">
                <a:solidFill>
                  <a:srgbClr val="B58B58"/>
                </a:solidFill>
                <a:latin typeface="Arial Narrow" panose="020B0606020202030204" pitchFamily="34" charset="0"/>
                <a:ea typeface="DIN Pro Condensed Medium"/>
                <a:cs typeface="Calibri Light" panose="020F0302020204030204" pitchFamily="34" charset="0"/>
              </a:defRPr>
            </a:lvl1pPr>
          </a:lstStyle>
          <a:p>
            <a:r>
              <a:rPr lang="pt-BR" dirty="0"/>
              <a:t>DETALHANDO ALGUMAS FORMAS DE ATENDIMENTO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EDFAA53A-4925-454C-B35C-AC2C9C69C6B7}"/>
              </a:ext>
            </a:extLst>
          </p:cNvPr>
          <p:cNvSpPr txBox="1"/>
          <p:nvPr/>
        </p:nvSpPr>
        <p:spPr>
          <a:xfrm>
            <a:off x="2228307" y="2077133"/>
            <a:ext cx="11256995" cy="1618264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>
                <a:latin typeface="Microsoft JhengHei Light" panose="020B0304030504040204" pitchFamily="34" charset="-120"/>
                <a:ea typeface="Microsoft JhengHei Light" panose="020B0304030504040204" pitchFamily="34" charset="-120"/>
              </a:defRPr>
            </a:lvl1pPr>
          </a:lstStyle>
          <a:p>
            <a:pPr marL="627936" indent="-627936" algn="just">
              <a:lnSpc>
                <a:spcPct val="107000"/>
              </a:lnSpc>
              <a:spcAft>
                <a:spcPts val="1758"/>
              </a:spcAft>
              <a:buFont typeface="Arial" panose="020B0604020202020204" pitchFamily="34" charset="0"/>
              <a:buChar char="•"/>
            </a:pPr>
            <a:r>
              <a:rPr lang="pt-BR" sz="2637" dirty="0">
                <a:cs typeface="Times New Roman" panose="02020603050405020304" pitchFamily="18" charset="0"/>
              </a:rPr>
              <a:t>O horário de atendimento SAC é de Seg. a Sex. das 8h30 às 17h00.</a:t>
            </a:r>
          </a:p>
          <a:p>
            <a:pPr algn="just">
              <a:lnSpc>
                <a:spcPct val="107000"/>
              </a:lnSpc>
              <a:spcAft>
                <a:spcPts val="1758"/>
              </a:spcAft>
            </a:pPr>
            <a:endParaRPr lang="pt-BR" sz="1978" b="1" dirty="0"/>
          </a:p>
          <a:p>
            <a:endParaRPr lang="pt-BR" sz="1978" b="1" dirty="0">
              <a:solidFill>
                <a:schemeClr val="tx1"/>
              </a:solidFill>
            </a:endParaRPr>
          </a:p>
        </p:txBody>
      </p:sp>
      <p:pic>
        <p:nvPicPr>
          <p:cNvPr id="3" name="Gráfico 2" descr="Viva-voz estrutura de tópicos">
            <a:extLst>
              <a:ext uri="{FF2B5EF4-FFF2-40B4-BE49-F238E27FC236}">
                <a16:creationId xmlns:a16="http://schemas.microsoft.com/office/drawing/2014/main" id="{AF51CB89-CAB5-4BFB-8F4B-2A71EF284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3242" y="1796914"/>
            <a:ext cx="1120244" cy="1120244"/>
          </a:xfrm>
          <a:prstGeom prst="rect">
            <a:avLst/>
          </a:prstGeom>
        </p:spPr>
      </p:pic>
      <p:pic>
        <p:nvPicPr>
          <p:cNvPr id="7" name="Imagem 6" descr="Forma&#10;&#10;Descrição gerada automaticamente com confiança baixa">
            <a:extLst>
              <a:ext uri="{FF2B5EF4-FFF2-40B4-BE49-F238E27FC236}">
                <a16:creationId xmlns:a16="http://schemas.microsoft.com/office/drawing/2014/main" id="{E29F92DA-EF06-4BF5-9BCF-854255F227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617" y="5599433"/>
            <a:ext cx="767648" cy="767648"/>
          </a:xfrm>
          <a:prstGeom prst="rect">
            <a:avLst/>
          </a:prstGeom>
        </p:spPr>
      </p:pic>
      <p:pic>
        <p:nvPicPr>
          <p:cNvPr id="10" name="Imagem 9" descr="Forma&#10;&#10;Descrição gerada automaticamente com confiança baixa">
            <a:extLst>
              <a:ext uri="{FF2B5EF4-FFF2-40B4-BE49-F238E27FC236}">
                <a16:creationId xmlns:a16="http://schemas.microsoft.com/office/drawing/2014/main" id="{D9BC441B-D084-43FE-89C5-13ABC4649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242" y="3605592"/>
            <a:ext cx="908398" cy="908398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FA005D0F-1D1D-493A-A710-8D507DBA9105}"/>
              </a:ext>
            </a:extLst>
          </p:cNvPr>
          <p:cNvSpPr txBox="1"/>
          <p:nvPr/>
        </p:nvSpPr>
        <p:spPr>
          <a:xfrm>
            <a:off x="2228307" y="3809081"/>
            <a:ext cx="11256995" cy="1835439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>
                <a:latin typeface="Microsoft JhengHei Light" panose="020B0304030504040204" pitchFamily="34" charset="-120"/>
                <a:ea typeface="Microsoft JhengHei Light" panose="020B0304030504040204" pitchFamily="34" charset="-120"/>
              </a:defRPr>
            </a:lvl1pPr>
          </a:lstStyle>
          <a:p>
            <a:pPr marL="627936" indent="-627936">
              <a:lnSpc>
                <a:spcPct val="107000"/>
              </a:lnSpc>
              <a:spcAft>
                <a:spcPts val="1758"/>
              </a:spcAft>
              <a:buFont typeface="Arial" panose="020B0604020202020204" pitchFamily="34" charset="0"/>
              <a:buChar char="•"/>
            </a:pPr>
            <a:r>
              <a:rPr lang="pt-BR" sz="3956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637" dirty="0">
                <a:cs typeface="Times New Roman" panose="02020603050405020304" pitchFamily="18" charset="0"/>
              </a:rPr>
              <a:t>Messenger – O SAC é responsável em retornar.</a:t>
            </a:r>
          </a:p>
          <a:p>
            <a:pPr marL="376761" indent="-376761" algn="just">
              <a:lnSpc>
                <a:spcPct val="107000"/>
              </a:lnSpc>
              <a:spcAft>
                <a:spcPts val="1758"/>
              </a:spcAft>
              <a:buFont typeface="Arial" panose="020B0604020202020204" pitchFamily="34" charset="0"/>
              <a:buChar char="•"/>
            </a:pPr>
            <a:endParaRPr lang="pt-BR" sz="1978" b="1" dirty="0"/>
          </a:p>
          <a:p>
            <a:pPr marL="376761" indent="-376761">
              <a:buFont typeface="Arial" panose="020B0604020202020204" pitchFamily="34" charset="0"/>
              <a:buChar char="•"/>
            </a:pPr>
            <a:endParaRPr lang="pt-BR" sz="1978" b="1" dirty="0">
              <a:solidFill>
                <a:schemeClr val="tx1"/>
              </a:solidFill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3C0256B-D593-4982-8672-9E7B658B1987}"/>
              </a:ext>
            </a:extLst>
          </p:cNvPr>
          <p:cNvSpPr txBox="1"/>
          <p:nvPr/>
        </p:nvSpPr>
        <p:spPr>
          <a:xfrm>
            <a:off x="2238235" y="5718978"/>
            <a:ext cx="14464992" cy="1061766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>
                <a:latin typeface="Microsoft JhengHei Light" panose="020B0304030504040204" pitchFamily="34" charset="-120"/>
                <a:ea typeface="Microsoft JhengHei Light" panose="020B0304030504040204" pitchFamily="34" charset="-120"/>
              </a:defRPr>
            </a:lvl1pPr>
          </a:lstStyle>
          <a:p>
            <a:pPr marL="627936" indent="-627936" algn="just">
              <a:lnSpc>
                <a:spcPct val="107000"/>
              </a:lnSpc>
              <a:spcAft>
                <a:spcPts val="1758"/>
              </a:spcAft>
              <a:buFont typeface="Arial" panose="020B0604020202020204" pitchFamily="34" charset="0"/>
              <a:buChar char="•"/>
            </a:pPr>
            <a:r>
              <a:rPr lang="pt-BR" sz="2637" dirty="0">
                <a:cs typeface="Times New Roman" panose="02020603050405020304" pitchFamily="18" charset="0"/>
              </a:rPr>
              <a:t>Direct e Feed – o SAC é responsável em retornar. </a:t>
            </a:r>
            <a:endParaRPr lang="pt-BR" sz="1978" b="1" dirty="0"/>
          </a:p>
          <a:p>
            <a:endParaRPr lang="pt-BR" sz="1978" b="1" dirty="0">
              <a:solidFill>
                <a:schemeClr val="tx1"/>
              </a:solidFill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D8BC2635-E445-4167-8CCE-978D47535621}"/>
              </a:ext>
            </a:extLst>
          </p:cNvPr>
          <p:cNvSpPr txBox="1"/>
          <p:nvPr/>
        </p:nvSpPr>
        <p:spPr>
          <a:xfrm>
            <a:off x="2228306" y="7208998"/>
            <a:ext cx="14464992" cy="1618264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>
                <a:latin typeface="Microsoft JhengHei Light" panose="020B0304030504040204" pitchFamily="34" charset="-120"/>
                <a:ea typeface="Microsoft JhengHei Light" panose="020B0304030504040204" pitchFamily="34" charset="-120"/>
              </a:defRPr>
            </a:lvl1pPr>
          </a:lstStyle>
          <a:p>
            <a:pPr marL="627936" indent="-627936" algn="just">
              <a:lnSpc>
                <a:spcPct val="107000"/>
              </a:lnSpc>
              <a:spcAft>
                <a:spcPts val="1758"/>
              </a:spcAft>
              <a:buFont typeface="Arial" panose="020B0604020202020204" pitchFamily="34" charset="0"/>
              <a:buChar char="•"/>
            </a:pPr>
            <a:endParaRPr lang="pt-BR" sz="2637" dirty="0"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758"/>
              </a:spcAft>
            </a:pPr>
            <a:endParaRPr lang="pt-BR" sz="1978" b="1" dirty="0"/>
          </a:p>
          <a:p>
            <a:endParaRPr lang="pt-BR" sz="1978" b="1" dirty="0">
              <a:solidFill>
                <a:schemeClr val="tx1"/>
              </a:solidFill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46CF7CDE-AB7D-4B59-B994-7E6A0CDAD2E5}"/>
              </a:ext>
            </a:extLst>
          </p:cNvPr>
          <p:cNvSpPr txBox="1"/>
          <p:nvPr/>
        </p:nvSpPr>
        <p:spPr>
          <a:xfrm>
            <a:off x="2293620" y="7622437"/>
            <a:ext cx="14464992" cy="158126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>
                <a:latin typeface="Microsoft JhengHei Light" panose="020B0304030504040204" pitchFamily="34" charset="-120"/>
                <a:ea typeface="Microsoft JhengHei Light" panose="020B0304030504040204" pitchFamily="34" charset="-120"/>
              </a:defRPr>
            </a:lvl1pPr>
          </a:lstStyle>
          <a:p>
            <a:pPr marL="627936" indent="-627936" algn="just">
              <a:lnSpc>
                <a:spcPct val="107000"/>
              </a:lnSpc>
              <a:spcAft>
                <a:spcPts val="1758"/>
              </a:spcAft>
              <a:buFont typeface="Arial" panose="020B0604020202020204" pitchFamily="34" charset="0"/>
              <a:buChar char="•"/>
            </a:pPr>
            <a:r>
              <a:rPr lang="pt-BR" sz="2637" dirty="0">
                <a:cs typeface="Times New Roman" panose="02020603050405020304" pitchFamily="18" charset="0"/>
              </a:rPr>
              <a:t>Reclame Aqui: O SAC é responsável em retornar independente de qual canal seja direcionada a reclamação.</a:t>
            </a:r>
            <a:r>
              <a:rPr lang="pt-BR" sz="3956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637" dirty="0">
                <a:cs typeface="Times New Roman" panose="02020603050405020304" pitchFamily="18" charset="0"/>
              </a:rPr>
              <a:t>Recebemos o link das reclamações através do nosso e-mail do atendimento (Zendesk).</a:t>
            </a:r>
            <a:endParaRPr lang="pt-BR" sz="1978" b="1" dirty="0">
              <a:solidFill>
                <a:schemeClr val="tx1"/>
              </a:solidFill>
            </a:endParaRPr>
          </a:p>
        </p:txBody>
      </p:sp>
      <p:pic>
        <p:nvPicPr>
          <p:cNvPr id="22" name="Gráfico 21" descr="Chat estrutura de tópicos">
            <a:extLst>
              <a:ext uri="{FF2B5EF4-FFF2-40B4-BE49-F238E27FC236}">
                <a16:creationId xmlns:a16="http://schemas.microsoft.com/office/drawing/2014/main" id="{7B0352A0-C813-49A3-BB93-1E0668CFBD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1247" y="7255762"/>
            <a:ext cx="1512310" cy="151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30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">
            <a:extLst>
              <a:ext uri="{FF2B5EF4-FFF2-40B4-BE49-F238E27FC236}">
                <a16:creationId xmlns:a16="http://schemas.microsoft.com/office/drawing/2014/main" id="{EF6C094F-BC18-4D0B-95A0-7BB4ED62B1F1}"/>
              </a:ext>
            </a:extLst>
          </p:cNvPr>
          <p:cNvSpPr txBox="1"/>
          <p:nvPr/>
        </p:nvSpPr>
        <p:spPr>
          <a:xfrm>
            <a:off x="0" y="474615"/>
            <a:ext cx="20104100" cy="971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 defTabSz="457200">
              <a:lnSpc>
                <a:spcPct val="120000"/>
              </a:lnSpc>
              <a:defRPr sz="5100" spc="1020">
                <a:solidFill>
                  <a:srgbClr val="B58B58"/>
                </a:solidFill>
                <a:latin typeface="Arial Narrow" panose="020B0606020202030204" pitchFamily="34" charset="0"/>
                <a:ea typeface="DIN Pro Condensed Medium"/>
                <a:cs typeface="Calibri Light" panose="020F0302020204030204" pitchFamily="34" charset="0"/>
              </a:defRPr>
            </a:lvl1pPr>
          </a:lstStyle>
          <a:p>
            <a:r>
              <a:rPr lang="pt-BR" dirty="0"/>
              <a:t>  DÚVIDAS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E8EFC70-59B0-4CB7-8397-6CBFFD193E23}"/>
              </a:ext>
            </a:extLst>
          </p:cNvPr>
          <p:cNvSpPr txBox="1"/>
          <p:nvPr/>
        </p:nvSpPr>
        <p:spPr>
          <a:xfrm>
            <a:off x="451756" y="2087824"/>
            <a:ext cx="19055443" cy="797141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342900" indent="-342900">
              <a:buChar char="-"/>
              <a:defRPr sz="3600">
                <a:solidFill>
                  <a:srgbClr val="202124"/>
                </a:solidFill>
                <a:latin typeface="Gill Sans Nova Light" panose="020B0302020104020203" pitchFamily="34" charset="0"/>
              </a:defRPr>
            </a:lvl1pPr>
          </a:lstStyle>
          <a:p>
            <a:r>
              <a:rPr lang="pt-BR" sz="3200" dirty="0"/>
              <a:t>Vendedoras que fazem 100% dos contatos, mesmo em dias de folga, ficam abaixo do percentual de 100%. Quais os motivam que atrapalham esse percentual ? </a:t>
            </a:r>
            <a:r>
              <a:rPr lang="pt-BR" sz="3200" b="1" dirty="0"/>
              <a:t>Telefone de cliente errado, desce o 100% </a:t>
            </a:r>
            <a:r>
              <a:rPr lang="pt-BR" sz="3200" b="1" dirty="0" err="1"/>
              <a:t>pq</a:t>
            </a:r>
            <a:r>
              <a:rPr lang="pt-BR" sz="3200" b="1" dirty="0"/>
              <a:t> não foi possível fazer o contato. Por isso é muito importante preencher corretamente.</a:t>
            </a:r>
          </a:p>
          <a:p>
            <a:endParaRPr lang="pt-BR" sz="3200" b="1" dirty="0"/>
          </a:p>
          <a:p>
            <a:r>
              <a:rPr lang="pt-BR" sz="3200" dirty="0"/>
              <a:t>A avaliação de contato bem sucedido ou não logo após o envio de cada mensagem, não representa de forma fidedigna se o contato foi realmente bem sucedido ou não. </a:t>
            </a:r>
            <a:r>
              <a:rPr lang="pt-BR" sz="3200" b="1" dirty="0"/>
              <a:t>Isso é default da ferramenta, não temos gerencia sobre isso.</a:t>
            </a:r>
          </a:p>
          <a:p>
            <a:endParaRPr lang="pt-BR" sz="3200" b="1" dirty="0"/>
          </a:p>
          <a:p>
            <a:r>
              <a:rPr lang="pt-BR" sz="3200" dirty="0"/>
              <a:t>O que acontece com a cliente que  sinalizar que não quer receber mensagens ? Ela realmente deixara de receber esses contatos ? </a:t>
            </a:r>
            <a:r>
              <a:rPr lang="pt-BR" sz="3200" b="1" dirty="0"/>
              <a:t>Vocês precisam informar o CPF delas para a gente descadastrar por aqui.</a:t>
            </a:r>
          </a:p>
          <a:p>
            <a:endParaRPr lang="pt-BR" sz="3200" b="1" dirty="0"/>
          </a:p>
          <a:p>
            <a:r>
              <a:rPr lang="pt-BR" sz="3200" dirty="0"/>
              <a:t>Quando a cliente compra no Omni e coloca o código da vendedora, o pós venda cai pra ela, certo? </a:t>
            </a:r>
            <a:r>
              <a:rPr lang="pt-BR" sz="3200" b="1" dirty="0"/>
              <a:t>Isso, vai para a vendedora se tem código cadastrado na venda.</a:t>
            </a:r>
          </a:p>
          <a:p>
            <a:endParaRPr lang="pt-BR" sz="3200" b="1" dirty="0"/>
          </a:p>
          <a:p>
            <a:r>
              <a:rPr lang="pt-BR" sz="3200" dirty="0"/>
              <a:t>Quando uma vendedora entra de férias, suas clientes são distribuídas pelas demais, mas quando ela retorna, as clientes voltam para ela que é a vendedora de preferência? </a:t>
            </a:r>
            <a:r>
              <a:rPr lang="pt-BR" sz="3200" b="1" dirty="0"/>
              <a:t>Voltam para ela, só ligar o código dela novamente.</a:t>
            </a:r>
          </a:p>
        </p:txBody>
      </p:sp>
    </p:spTree>
    <p:extLst>
      <p:ext uri="{BB962C8B-B14F-4D97-AF65-F5344CB8AC3E}">
        <p14:creationId xmlns:p14="http://schemas.microsoft.com/office/powerpoint/2010/main" val="379973264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9">
            <a:extLst>
              <a:ext uri="{FF2B5EF4-FFF2-40B4-BE49-F238E27FC236}">
                <a16:creationId xmlns:a16="http://schemas.microsoft.com/office/drawing/2014/main" id="{0155CF4D-FB8F-4B0E-805D-58BE533A19A9}"/>
              </a:ext>
            </a:extLst>
          </p:cNvPr>
          <p:cNvSpPr/>
          <p:nvPr/>
        </p:nvSpPr>
        <p:spPr>
          <a:xfrm>
            <a:off x="6773111" y="1293937"/>
            <a:ext cx="6557878" cy="2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75352" rIns="75352"/>
          <a:lstStyle/>
          <a:p>
            <a:endParaRPr sz="1648"/>
          </a:p>
        </p:txBody>
      </p:sp>
      <p:sp>
        <p:nvSpPr>
          <p:cNvPr id="7" name="TÍTULO">
            <a:extLst>
              <a:ext uri="{FF2B5EF4-FFF2-40B4-BE49-F238E27FC236}">
                <a16:creationId xmlns:a16="http://schemas.microsoft.com/office/drawing/2014/main" id="{2D80B404-2CA4-4243-A50A-45EF94B2C667}"/>
              </a:ext>
            </a:extLst>
          </p:cNvPr>
          <p:cNvSpPr txBox="1"/>
          <p:nvPr/>
        </p:nvSpPr>
        <p:spPr>
          <a:xfrm>
            <a:off x="4939" y="225015"/>
            <a:ext cx="20094222" cy="944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5352" rIns="75352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algn="ctr"/>
            <a:r>
              <a:rPr lang="pt-BR" sz="4615" dirty="0">
                <a:solidFill>
                  <a:srgbClr val="A49261"/>
                </a:solidFill>
                <a:latin typeface="Arial Narrow" panose="020B0606020202030204" pitchFamily="34" charset="0"/>
              </a:rPr>
              <a:t>SAC – </a:t>
            </a:r>
            <a:r>
              <a:rPr lang="pt-BR" dirty="0">
                <a:solidFill>
                  <a:srgbClr val="B58B58"/>
                </a:solidFill>
                <a:latin typeface="Arial Narrow" panose="020B0606020202030204" pitchFamily="34" charset="0"/>
                <a:cs typeface="Calibri Light" panose="020F0302020204030204" pitchFamily="34" charset="0"/>
                <a:sym typeface="Calibri"/>
              </a:rPr>
              <a:t>PERGUNTAS</a:t>
            </a:r>
            <a:r>
              <a:rPr lang="pt-BR" sz="4615" dirty="0">
                <a:solidFill>
                  <a:srgbClr val="A49261"/>
                </a:solidFill>
                <a:latin typeface="Arial Narrow" panose="020B0606020202030204" pitchFamily="34" charset="0"/>
              </a:rPr>
              <a:t> FREQUENTES</a:t>
            </a:r>
            <a:endParaRPr lang="pt-BR" sz="4615" b="1" dirty="0">
              <a:solidFill>
                <a:srgbClr val="A4926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4912420-ADAC-AC59-9D1D-FBA0A7371B89}"/>
              </a:ext>
            </a:extLst>
          </p:cNvPr>
          <p:cNvSpPr txBox="1"/>
          <p:nvPr/>
        </p:nvSpPr>
        <p:spPr>
          <a:xfrm>
            <a:off x="559332" y="2571918"/>
            <a:ext cx="19055443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342900" indent="-342900">
              <a:buChar char="-"/>
              <a:defRPr sz="3600">
                <a:solidFill>
                  <a:srgbClr val="202124"/>
                </a:solidFill>
                <a:latin typeface="Gill Sans Nova Light" panose="020B0302020104020203" pitchFamily="34" charset="0"/>
              </a:defRPr>
            </a:lvl1pPr>
          </a:lstStyle>
          <a:p>
            <a:pPr marL="0" indent="0">
              <a:buNone/>
            </a:pPr>
            <a:r>
              <a:rPr lang="pt-BR" sz="3200" b="1" dirty="0"/>
              <a:t>QUAL O PRAZO POR LEI PARA DARMOS RETORNO A CLIENTE REFERENTE A UMA ANÁLISE/CONSERTO?</a:t>
            </a:r>
          </a:p>
          <a:p>
            <a:pPr marL="0" indent="0">
              <a:buNone/>
            </a:pPr>
            <a:r>
              <a:rPr lang="pt-BR" sz="3200" dirty="0"/>
              <a:t>O prazo é de 30 dias contados da entrega da peça defeituosa no estabelecimento, no caso a loja. Informar a cliente que acessórios caso a cliente opte pelo conserto nosso pra são de 90 dias.</a:t>
            </a:r>
          </a:p>
          <a:p>
            <a:pPr marL="0" indent="0">
              <a:buNone/>
            </a:pPr>
            <a:endParaRPr lang="pt-BR" sz="3200" dirty="0"/>
          </a:p>
          <a:p>
            <a:pPr marL="0" indent="0">
              <a:buNone/>
            </a:pPr>
            <a:r>
              <a:rPr lang="pt-BR" sz="3200" b="1" dirty="0"/>
              <a:t>COM QUANTO TEMPO APÓS A DATA DA COMPRA, DEVEMOS EFETUAR A TROCA DE IMEDIATO DE UMA PEÇA QUE APRESENTOU DEFEITO?</a:t>
            </a:r>
          </a:p>
          <a:p>
            <a:pPr marL="0" indent="0">
              <a:buNone/>
            </a:pPr>
            <a:r>
              <a:rPr lang="pt-BR" sz="3200" dirty="0"/>
              <a:t>O prazo da Vix é um mês a partir da data da compra, para trocas imediatas das peças que apresentarem defeitos, porém avaliando sempre a possibilidade de conserto. Caso a troca seja feita para fins comerciais, informar a qualidade e enviar a peça danificada para fábrica com a boleta e o formulário de controle de envio de peça preenchido por e-mail para devolucaocomercial@vixbrasil.com, relatando o problema.</a:t>
            </a:r>
          </a:p>
          <a:p>
            <a:pPr marL="0" indent="0">
              <a:buNone/>
            </a:pPr>
            <a:endParaRPr lang="pt-BR" sz="3200" dirty="0"/>
          </a:p>
          <a:p>
            <a:pPr marL="0" indent="0">
              <a:buNone/>
            </a:pPr>
            <a:r>
              <a:rPr lang="pt-BR" sz="3200" b="1" dirty="0"/>
              <a:t>SOMOS OBRIGADOS A FAZER TROCAS DE PEÇAS EM PERFEITAS CONDIÇÕES?</a:t>
            </a:r>
          </a:p>
          <a:p>
            <a:pPr marL="0" indent="0">
              <a:buNone/>
            </a:pPr>
            <a:r>
              <a:rPr lang="pt-BR" sz="3200" dirty="0"/>
              <a:t>Mantendo a política de mercado, a troca é uma cortesia para melhorarmos a experiência de compra da cliente e deverá ser feita somente se as peças estiverem etiquetadas, sem indício de uso e dentro do prazo de troca estipulado na etiqueta. (15 dias)</a:t>
            </a:r>
          </a:p>
        </p:txBody>
      </p:sp>
    </p:spTree>
    <p:extLst>
      <p:ext uri="{BB962C8B-B14F-4D97-AF65-F5344CB8AC3E}">
        <p14:creationId xmlns:p14="http://schemas.microsoft.com/office/powerpoint/2010/main" val="15849640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9">
            <a:extLst>
              <a:ext uri="{FF2B5EF4-FFF2-40B4-BE49-F238E27FC236}">
                <a16:creationId xmlns:a16="http://schemas.microsoft.com/office/drawing/2014/main" id="{0155CF4D-FB8F-4B0E-805D-58BE533A19A9}"/>
              </a:ext>
            </a:extLst>
          </p:cNvPr>
          <p:cNvSpPr/>
          <p:nvPr/>
        </p:nvSpPr>
        <p:spPr>
          <a:xfrm>
            <a:off x="6773111" y="1293937"/>
            <a:ext cx="6557878" cy="2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75352" rIns="75352"/>
          <a:lstStyle/>
          <a:p>
            <a:endParaRPr sz="1648"/>
          </a:p>
        </p:txBody>
      </p:sp>
      <p:sp>
        <p:nvSpPr>
          <p:cNvPr id="7" name="TÍTULO">
            <a:extLst>
              <a:ext uri="{FF2B5EF4-FFF2-40B4-BE49-F238E27FC236}">
                <a16:creationId xmlns:a16="http://schemas.microsoft.com/office/drawing/2014/main" id="{2D80B404-2CA4-4243-A50A-45EF94B2C667}"/>
              </a:ext>
            </a:extLst>
          </p:cNvPr>
          <p:cNvSpPr txBox="1"/>
          <p:nvPr/>
        </p:nvSpPr>
        <p:spPr>
          <a:xfrm>
            <a:off x="4939" y="225015"/>
            <a:ext cx="20094222" cy="944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5352" rIns="75352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algn="ctr"/>
            <a:r>
              <a:rPr lang="pt-BR" sz="4615" dirty="0">
                <a:solidFill>
                  <a:srgbClr val="A49261"/>
                </a:solidFill>
                <a:latin typeface="Arial Narrow" panose="020B0606020202030204" pitchFamily="34" charset="0"/>
              </a:rPr>
              <a:t>SAC – </a:t>
            </a:r>
            <a:r>
              <a:rPr lang="pt-BR" dirty="0">
                <a:solidFill>
                  <a:srgbClr val="B58B58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PERGUNTAS</a:t>
            </a:r>
            <a:r>
              <a:rPr lang="pt-BR" sz="4615" dirty="0">
                <a:solidFill>
                  <a:srgbClr val="A49261"/>
                </a:solidFill>
                <a:latin typeface="Arial Narrow" panose="020B0606020202030204" pitchFamily="34" charset="0"/>
              </a:rPr>
              <a:t> FREQUENTES</a:t>
            </a:r>
            <a:endParaRPr lang="pt-BR" sz="4615" b="1" dirty="0">
              <a:solidFill>
                <a:srgbClr val="A4926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4912420-ADAC-AC59-9D1D-FBA0A7371B89}"/>
              </a:ext>
            </a:extLst>
          </p:cNvPr>
          <p:cNvSpPr txBox="1"/>
          <p:nvPr/>
        </p:nvSpPr>
        <p:spPr>
          <a:xfrm>
            <a:off x="451756" y="2087824"/>
            <a:ext cx="19055443" cy="797141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342900" indent="-342900">
              <a:buChar char="-"/>
              <a:defRPr sz="3600">
                <a:solidFill>
                  <a:srgbClr val="202124"/>
                </a:solidFill>
                <a:latin typeface="Gill Sans Nova Light" panose="020B0302020104020203" pitchFamily="34" charset="0"/>
              </a:defRPr>
            </a:lvl1pPr>
          </a:lstStyle>
          <a:p>
            <a:pPr marL="0" indent="0">
              <a:buNone/>
            </a:pPr>
            <a:r>
              <a:rPr lang="pt-BR" sz="3200" dirty="0"/>
              <a:t> </a:t>
            </a:r>
            <a:r>
              <a:rPr lang="pt-BR" sz="3200" b="1" dirty="0"/>
              <a:t>SE A PEÇA APRESENTAR UM DEFEITO COM POSSIBILIDADE DE CONSERTO E A CLIENTE NÃO QUISER ACEITAR O MESMO, A CLIENTE PODERÁ SOLICITAR A DEVOLUÇÃO DO DINHEIRO OU TROCA DO PRODUTO?</a:t>
            </a:r>
          </a:p>
          <a:p>
            <a:pPr marL="0" indent="0">
              <a:buNone/>
            </a:pPr>
            <a:r>
              <a:rPr lang="pt-BR" sz="3200" dirty="0"/>
              <a:t>Nesse caso não. Está resguardado por lei o direito de conserto ao fabricante. Em caso muito crítico cabe decisão comercial.</a:t>
            </a:r>
          </a:p>
          <a:p>
            <a:pPr marL="0" indent="0">
              <a:buNone/>
            </a:pPr>
            <a:endParaRPr lang="pt-BR" sz="3200" dirty="0"/>
          </a:p>
          <a:p>
            <a:pPr marL="0" indent="0">
              <a:buNone/>
            </a:pPr>
            <a:r>
              <a:rPr lang="pt-BR" sz="3200" b="1" dirty="0"/>
              <a:t>A PEÇA FOI CONSERTADA E O MESMO PROBLEMA APRESENTOU POR DUAS VEZES, A CLIENTE PODERÁ SOLICITAR O ESTORNO OU TROCA DO PRODUTO?</a:t>
            </a:r>
          </a:p>
          <a:p>
            <a:pPr marL="0" indent="0">
              <a:buNone/>
            </a:pPr>
            <a:r>
              <a:rPr lang="pt-BR" sz="3200" dirty="0"/>
              <a:t> Sim, realizar a troca imediata. Caso a opção da cliente seja restituição do valor, sempre envolver o financeiro e SAC nas tratativas.</a:t>
            </a:r>
          </a:p>
          <a:p>
            <a:pPr marL="0" indent="0">
              <a:buNone/>
            </a:pPr>
            <a:endParaRPr lang="pt-BR" sz="3200" dirty="0"/>
          </a:p>
          <a:p>
            <a:pPr marL="0" indent="0">
              <a:buNone/>
            </a:pPr>
            <a:r>
              <a:rPr lang="pt-BR" sz="3200" b="1" dirty="0"/>
              <a:t>A LOJA ENTROU EM LIQUIDAÇÃO NO DIA SEGUINTE DA DATA DA COMPRA DA CLIENTE, SOMOS OBRIGADOS A RESSARCIR O VALOR DA PEÇA QUE A MESMA PAGOU PREÇO CHEIO?</a:t>
            </a:r>
          </a:p>
          <a:p>
            <a:pPr marL="0" indent="0">
              <a:buNone/>
            </a:pPr>
            <a:r>
              <a:rPr lang="pt-BR" sz="3200" dirty="0"/>
              <a:t>Não temos nenhuma obrigação. As liquidações são dias específicos e a compra não foi realizada dentro desse período. Nesse caso é importante as vendedoras se atentarem às clientes assíduas, pois se tem conhecimento que a loja vai entrar em liquidação no dia seguinte podem avisar, assim evitam futuros transtornos. </a:t>
            </a:r>
          </a:p>
        </p:txBody>
      </p:sp>
    </p:spTree>
    <p:extLst>
      <p:ext uri="{BB962C8B-B14F-4D97-AF65-F5344CB8AC3E}">
        <p14:creationId xmlns:p14="http://schemas.microsoft.com/office/powerpoint/2010/main" val="2054678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9">
            <a:extLst>
              <a:ext uri="{FF2B5EF4-FFF2-40B4-BE49-F238E27FC236}">
                <a16:creationId xmlns:a16="http://schemas.microsoft.com/office/drawing/2014/main" id="{0155CF4D-FB8F-4B0E-805D-58BE533A19A9}"/>
              </a:ext>
            </a:extLst>
          </p:cNvPr>
          <p:cNvSpPr/>
          <p:nvPr/>
        </p:nvSpPr>
        <p:spPr>
          <a:xfrm>
            <a:off x="6773111" y="1293937"/>
            <a:ext cx="6557878" cy="2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75352" rIns="75352"/>
          <a:lstStyle/>
          <a:p>
            <a:endParaRPr sz="1648"/>
          </a:p>
        </p:txBody>
      </p:sp>
      <p:sp>
        <p:nvSpPr>
          <p:cNvPr id="7" name="TÍTULO">
            <a:extLst>
              <a:ext uri="{FF2B5EF4-FFF2-40B4-BE49-F238E27FC236}">
                <a16:creationId xmlns:a16="http://schemas.microsoft.com/office/drawing/2014/main" id="{2D80B404-2CA4-4243-A50A-45EF94B2C667}"/>
              </a:ext>
            </a:extLst>
          </p:cNvPr>
          <p:cNvSpPr txBox="1"/>
          <p:nvPr/>
        </p:nvSpPr>
        <p:spPr>
          <a:xfrm>
            <a:off x="4939" y="225015"/>
            <a:ext cx="20094222" cy="944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5352" rIns="75352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algn="ctr"/>
            <a:r>
              <a:rPr lang="pt-BR" sz="4615" dirty="0">
                <a:solidFill>
                  <a:srgbClr val="A49261"/>
                </a:solidFill>
                <a:latin typeface="Arial Narrow" panose="020B0606020202030204" pitchFamily="34" charset="0"/>
              </a:rPr>
              <a:t>SAC – </a:t>
            </a:r>
            <a:r>
              <a:rPr lang="pt-BR" dirty="0">
                <a:solidFill>
                  <a:srgbClr val="B58B58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PERGUNTAS</a:t>
            </a:r>
            <a:r>
              <a:rPr lang="pt-BR" sz="4615" dirty="0">
                <a:solidFill>
                  <a:srgbClr val="A49261"/>
                </a:solidFill>
                <a:latin typeface="Arial Narrow" panose="020B0606020202030204" pitchFamily="34" charset="0"/>
              </a:rPr>
              <a:t> FREQUENTES</a:t>
            </a:r>
            <a:endParaRPr lang="pt-BR" sz="4615" b="1" dirty="0">
              <a:solidFill>
                <a:srgbClr val="A4926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4912420-ADAC-AC59-9D1D-FBA0A7371B89}"/>
              </a:ext>
            </a:extLst>
          </p:cNvPr>
          <p:cNvSpPr txBox="1"/>
          <p:nvPr/>
        </p:nvSpPr>
        <p:spPr>
          <a:xfrm>
            <a:off x="451756" y="2087824"/>
            <a:ext cx="19055443" cy="89562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342900" indent="-342900">
              <a:buChar char="-"/>
              <a:defRPr sz="3600">
                <a:solidFill>
                  <a:srgbClr val="202124"/>
                </a:solidFill>
                <a:latin typeface="Gill Sans Nova Light" panose="020B0302020104020203" pitchFamily="34" charset="0"/>
              </a:defRPr>
            </a:lvl1pPr>
          </a:lstStyle>
          <a:p>
            <a:pPr marL="0" indent="0">
              <a:buNone/>
            </a:pPr>
            <a:r>
              <a:rPr lang="pt-BR" sz="3200" b="1" dirty="0"/>
              <a:t>A CLIENTE FEZ A COMPRA DE UMA PEÇA COM O PREÇO CHEIO E A MESMA ENTOU EM SALE, POR LEI SOMOS OBRIGADOS A FAZER A TROCA PELO PREÇO QUE A CLIENTE PAGOU? </a:t>
            </a:r>
          </a:p>
          <a:p>
            <a:pPr marL="0" indent="0">
              <a:buNone/>
            </a:pPr>
            <a:r>
              <a:rPr lang="pt-BR" sz="3200" dirty="0"/>
              <a:t> Sim. Sempre acatar o valor que consta na nota fiscal, valor pago pela peça. Porém podemos ter a nossa própria política no ato da troca. Se a cliente efetuou a compra com o valor cheio, podemos fazer a troca do produto escolhido com o valor cheio. Se a cliente efetuou a compra com o preço de </a:t>
            </a:r>
            <a:r>
              <a:rPr lang="pt-BR" sz="3200" dirty="0" err="1"/>
              <a:t>Sale</a:t>
            </a:r>
            <a:r>
              <a:rPr lang="pt-BR" sz="3200" dirty="0"/>
              <a:t>, podemos efetuar a troca com o valor de </a:t>
            </a:r>
            <a:r>
              <a:rPr lang="pt-BR" sz="3200" dirty="0" err="1"/>
              <a:t>Sale</a:t>
            </a:r>
            <a:r>
              <a:rPr lang="pt-BR" sz="3200" dirty="0"/>
              <a:t>. Cheio por cheio ou </a:t>
            </a:r>
            <a:r>
              <a:rPr lang="pt-BR" sz="3200" dirty="0" err="1"/>
              <a:t>Sale</a:t>
            </a:r>
            <a:r>
              <a:rPr lang="pt-BR" sz="3200" dirty="0"/>
              <a:t> por </a:t>
            </a:r>
            <a:r>
              <a:rPr lang="pt-BR" sz="3200" dirty="0" err="1"/>
              <a:t>sale</a:t>
            </a:r>
            <a:r>
              <a:rPr lang="pt-BR" sz="3200" dirty="0"/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endParaRPr lang="pt-BR" sz="3200" dirty="0"/>
          </a:p>
          <a:p>
            <a:pPr marL="0" indent="0">
              <a:buNone/>
            </a:pPr>
            <a:r>
              <a:rPr lang="pt-BR" sz="3200" b="1" dirty="0"/>
              <a:t>SE A CLIENTE EXIGIR A TROCA DA PEÇA PELO PREÇO QUE ELA PAGOU, E QUISER ADQUIRIR PEÇAS EM SALE, POR LEI SOMOS OBRIGADOS A FAZER NESTE FORMATO? OU PODEMOS TER A NOSSA PRÓPRA POLÍTICA DE TROCA?</a:t>
            </a:r>
          </a:p>
          <a:p>
            <a:pPr marL="0" indent="0">
              <a:buNone/>
            </a:pPr>
            <a:r>
              <a:rPr lang="pt-BR" sz="3200" dirty="0"/>
              <a:t>Podemos ter a nossa própria política de troca, desde que seja mantido o valor da nota fiscal pago pela cliente.</a:t>
            </a:r>
          </a:p>
          <a:p>
            <a:pPr marL="0" indent="0">
              <a:buNone/>
            </a:pPr>
            <a:endParaRPr lang="pt-BR" sz="3200" dirty="0"/>
          </a:p>
          <a:p>
            <a:pPr marL="0" indent="0">
              <a:buNone/>
            </a:pPr>
            <a:r>
              <a:rPr lang="pt-BR" sz="3200" b="1" dirty="0"/>
              <a:t>SE A CLIENTE COMPROU UMA PEÇA E A MESMA ARREBENTOU DEIXANDO A CLIENTE COM AS PARTES ÍNTIMAS EXPOSTAS, A TROCA DEVERÁ SER FEITA DE IMEDIATO, INDEPENDENTE DO TEMPO DA COMPRA? OU DEVEMOS ENVIAR PARA ANÁLISE?</a:t>
            </a:r>
          </a:p>
          <a:p>
            <a:pPr marL="0" indent="0">
              <a:buNone/>
            </a:pPr>
            <a:r>
              <a:rPr lang="pt-BR" sz="3200" dirty="0"/>
              <a:t> Não é necessário análise da qualidade, troca imediata. Mas precisamos que seja comunicado essa autorização da loja para contabilizarmos. Enviar e-mail para ATENDIMENTO@VIXBRASIL.COM</a:t>
            </a:r>
          </a:p>
          <a:p>
            <a:pPr>
              <a:buFont typeface="Courier New" panose="02070309020205020404" pitchFamily="49" charset="0"/>
              <a:buChar char="o"/>
            </a:pP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314082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9">
            <a:extLst>
              <a:ext uri="{FF2B5EF4-FFF2-40B4-BE49-F238E27FC236}">
                <a16:creationId xmlns:a16="http://schemas.microsoft.com/office/drawing/2014/main" id="{0155CF4D-FB8F-4B0E-805D-58BE533A19A9}"/>
              </a:ext>
            </a:extLst>
          </p:cNvPr>
          <p:cNvSpPr/>
          <p:nvPr/>
        </p:nvSpPr>
        <p:spPr>
          <a:xfrm>
            <a:off x="6773111" y="1293937"/>
            <a:ext cx="6557878" cy="2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75352" rIns="75352"/>
          <a:lstStyle/>
          <a:p>
            <a:endParaRPr sz="1648"/>
          </a:p>
        </p:txBody>
      </p:sp>
      <p:sp>
        <p:nvSpPr>
          <p:cNvPr id="7" name="TÍTULO">
            <a:extLst>
              <a:ext uri="{FF2B5EF4-FFF2-40B4-BE49-F238E27FC236}">
                <a16:creationId xmlns:a16="http://schemas.microsoft.com/office/drawing/2014/main" id="{2D80B404-2CA4-4243-A50A-45EF94B2C667}"/>
              </a:ext>
            </a:extLst>
          </p:cNvPr>
          <p:cNvSpPr txBox="1"/>
          <p:nvPr/>
        </p:nvSpPr>
        <p:spPr>
          <a:xfrm>
            <a:off x="4939" y="225015"/>
            <a:ext cx="20094222" cy="944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5352" rIns="75352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algn="ctr"/>
            <a:r>
              <a:rPr lang="pt-BR" sz="4615" dirty="0">
                <a:solidFill>
                  <a:srgbClr val="A49261"/>
                </a:solidFill>
                <a:latin typeface="Arial Narrow" panose="020B0606020202030204" pitchFamily="34" charset="0"/>
              </a:rPr>
              <a:t>SAC – </a:t>
            </a:r>
            <a:r>
              <a:rPr lang="pt-BR" dirty="0">
                <a:solidFill>
                  <a:srgbClr val="B58B58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PERGUNTAS</a:t>
            </a:r>
            <a:r>
              <a:rPr lang="pt-BR" sz="4615" dirty="0">
                <a:solidFill>
                  <a:srgbClr val="A49261"/>
                </a:solidFill>
                <a:latin typeface="Arial Narrow" panose="020B0606020202030204" pitchFamily="34" charset="0"/>
              </a:rPr>
              <a:t> FREQUENTES</a:t>
            </a:r>
            <a:endParaRPr lang="pt-BR" sz="4615" b="1" dirty="0">
              <a:solidFill>
                <a:srgbClr val="A4926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4912420-ADAC-AC59-9D1D-FBA0A7371B89}"/>
              </a:ext>
            </a:extLst>
          </p:cNvPr>
          <p:cNvSpPr txBox="1"/>
          <p:nvPr/>
        </p:nvSpPr>
        <p:spPr>
          <a:xfrm>
            <a:off x="364670" y="1545208"/>
            <a:ext cx="19055443" cy="944874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342900" indent="-342900">
              <a:buChar char="-"/>
              <a:defRPr sz="3600">
                <a:solidFill>
                  <a:srgbClr val="202124"/>
                </a:solidFill>
                <a:latin typeface="Gill Sans Nova Light" panose="020B0302020104020203" pitchFamily="34" charset="0"/>
              </a:defRPr>
            </a:lvl1pPr>
          </a:lstStyle>
          <a:p>
            <a:pPr marL="0" indent="0">
              <a:buNone/>
            </a:pPr>
            <a:r>
              <a:rPr lang="pt-BR" sz="3200" b="1" dirty="0"/>
              <a:t> SE A PEÇA DA VIX MANCHAR UMA PEÇA DO ACERVO PESSOAL DA CLIENTE, SOMOS OBRIGADOS POR LEI A RESSARCIR O VALOR DE TODAS AS PEÇAS QUE FORAM DANIFICADAS E AINDA AUTORIZAR A TROCA DA MESMA? </a:t>
            </a:r>
          </a:p>
          <a:p>
            <a:pPr marL="0" indent="0">
              <a:buNone/>
            </a:pPr>
            <a:r>
              <a:rPr lang="pt-BR" sz="3200" dirty="0"/>
              <a:t>Por lei, sim. Mas vamos tratar caso a caso e compartilhar com os departamentos de SAC e qualidade para uma melhor tratativa.</a:t>
            </a:r>
          </a:p>
          <a:p>
            <a:pPr marL="0" indent="0">
              <a:buNone/>
            </a:pPr>
            <a:endParaRPr lang="pt-BR" sz="3200" dirty="0"/>
          </a:p>
          <a:p>
            <a:pPr marL="0" indent="0">
              <a:buNone/>
            </a:pPr>
            <a:r>
              <a:rPr lang="pt-BR" sz="3200" b="1" dirty="0"/>
              <a:t>SE A CLIENTE TRÁS UMA PEÇA RASGADA, ALEGANDO TECIDO FRÁGIL E QUALIDADE RUIM, SOMOS OBRIGADOS A FAZER A TROCAR DO PRODUTO INDEPENDENTE DO TEMPO DE USO?</a:t>
            </a:r>
          </a:p>
          <a:p>
            <a:pPr marL="0" indent="0">
              <a:buNone/>
            </a:pPr>
            <a:r>
              <a:rPr lang="pt-BR" sz="3200" dirty="0"/>
              <a:t>Não. Se a peça estiver dentro do prazo de 180 dias, a funcionária deverá avaliar se a troca pode ser feita de imediato ou se deve ser enviada para a fábrica. Em caso de duvidas pode enviar fotos para por e-mail para o setor de qualidade.</a:t>
            </a:r>
          </a:p>
          <a:p>
            <a:pPr>
              <a:buFont typeface="Courier New" panose="02070309020205020404" pitchFamily="49" charset="0"/>
              <a:buChar char="o"/>
            </a:pPr>
            <a:endParaRPr lang="pt-BR" sz="3200" dirty="0"/>
          </a:p>
          <a:p>
            <a:pPr marL="0" indent="0">
              <a:buNone/>
            </a:pPr>
            <a:r>
              <a:rPr lang="pt-BR" sz="3200" b="1" dirty="0"/>
              <a:t>SE OS ACESSÓRIOS EM METAL BANHADOS A OURO OXIDAREM SENDO BIJU E OUTROS, SOMOS OBRIGADOS POR LEI A DARMOS GARANTIA? </a:t>
            </a:r>
          </a:p>
          <a:p>
            <a:pPr marL="0" indent="0">
              <a:buNone/>
            </a:pPr>
            <a:r>
              <a:rPr lang="pt-BR" sz="3200" dirty="0"/>
              <a:t>Por ser uma bijuteria, a peça não tem garantia vitalícia. Os cuidados devem ser apresentados para a cliente no ato da compra, para que a mesma tenha ciência da forma de uso. Se dentro do prazo de 180 dias, troca imediata.</a:t>
            </a:r>
          </a:p>
          <a:p>
            <a:pPr marL="0" indent="0">
              <a:buNone/>
            </a:pPr>
            <a:endParaRPr lang="pt-BR" sz="3200" b="1" dirty="0"/>
          </a:p>
          <a:p>
            <a:pPr marL="0" indent="0">
              <a:buNone/>
            </a:pPr>
            <a:r>
              <a:rPr lang="pt-BR" sz="3200" b="1" dirty="0"/>
              <a:t>QUAL É O PRAZO LIMITE PARA CLIENTE FAZER UMA RECLAMAÇÃO DE UMA PEÇA COM DEFEITO?</a:t>
            </a:r>
          </a:p>
          <a:p>
            <a:pPr marL="0" indent="0">
              <a:buNone/>
            </a:pPr>
            <a:r>
              <a:rPr lang="pt-BR" sz="3200" dirty="0"/>
              <a:t> 180 dias a partir da data da compra.</a:t>
            </a:r>
          </a:p>
          <a:p>
            <a:pPr>
              <a:buFont typeface="Courier New" panose="02070309020205020404" pitchFamily="49" charset="0"/>
              <a:buChar char="o"/>
            </a:pP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3718605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9">
            <a:extLst>
              <a:ext uri="{FF2B5EF4-FFF2-40B4-BE49-F238E27FC236}">
                <a16:creationId xmlns:a16="http://schemas.microsoft.com/office/drawing/2014/main" id="{0155CF4D-FB8F-4B0E-805D-58BE533A19A9}"/>
              </a:ext>
            </a:extLst>
          </p:cNvPr>
          <p:cNvSpPr/>
          <p:nvPr/>
        </p:nvSpPr>
        <p:spPr>
          <a:xfrm>
            <a:off x="6773111" y="1293937"/>
            <a:ext cx="6557878" cy="2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75352" rIns="75352"/>
          <a:lstStyle/>
          <a:p>
            <a:endParaRPr sz="1648"/>
          </a:p>
        </p:txBody>
      </p:sp>
      <p:sp>
        <p:nvSpPr>
          <p:cNvPr id="7" name="TÍTULO">
            <a:extLst>
              <a:ext uri="{FF2B5EF4-FFF2-40B4-BE49-F238E27FC236}">
                <a16:creationId xmlns:a16="http://schemas.microsoft.com/office/drawing/2014/main" id="{2D80B404-2CA4-4243-A50A-45EF94B2C667}"/>
              </a:ext>
            </a:extLst>
          </p:cNvPr>
          <p:cNvSpPr txBox="1"/>
          <p:nvPr/>
        </p:nvSpPr>
        <p:spPr>
          <a:xfrm>
            <a:off x="4939" y="225015"/>
            <a:ext cx="20094222" cy="863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5352" rIns="75352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algn="ctr"/>
            <a:r>
              <a:rPr lang="pt-BR" sz="4615" dirty="0">
                <a:solidFill>
                  <a:srgbClr val="A49261"/>
                </a:solidFill>
                <a:latin typeface="Arial Narrow" panose="020B0606020202030204" pitchFamily="34" charset="0"/>
              </a:rPr>
              <a:t>SAC – PERGUNTAS FREQUENTES</a:t>
            </a:r>
            <a:endParaRPr lang="pt-BR" sz="4615" b="1" dirty="0">
              <a:solidFill>
                <a:srgbClr val="A4926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4912420-ADAC-AC59-9D1D-FBA0A7371B89}"/>
              </a:ext>
            </a:extLst>
          </p:cNvPr>
          <p:cNvSpPr txBox="1"/>
          <p:nvPr/>
        </p:nvSpPr>
        <p:spPr>
          <a:xfrm>
            <a:off x="277584" y="1854260"/>
            <a:ext cx="19826516" cy="944874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342900" indent="-342900">
              <a:buChar char="-"/>
              <a:defRPr sz="3600">
                <a:solidFill>
                  <a:srgbClr val="202124"/>
                </a:solidFill>
                <a:latin typeface="Gill Sans Nova Light" panose="020B0302020104020203" pitchFamily="34" charset="0"/>
              </a:defRPr>
            </a:lvl1pPr>
          </a:lstStyle>
          <a:p>
            <a:pPr marL="0" indent="0">
              <a:buNone/>
            </a:pPr>
            <a:r>
              <a:rPr lang="pt-BR" sz="3200" b="1" dirty="0"/>
              <a:t>OS DESCONTOS SÃO ACUMULATIVOS? </a:t>
            </a:r>
          </a:p>
          <a:p>
            <a:pPr marL="0" indent="0">
              <a:buNone/>
            </a:pPr>
            <a:r>
              <a:rPr lang="pt-BR" sz="3200" dirty="0"/>
              <a:t> Não trabalhamos com descontos acumulativos.</a:t>
            </a:r>
          </a:p>
          <a:p>
            <a:pPr>
              <a:buFont typeface="Courier New" panose="02070309020205020404" pitchFamily="49" charset="0"/>
              <a:buChar char="o"/>
            </a:pPr>
            <a:endParaRPr lang="pt-BR" sz="3200" b="1" dirty="0"/>
          </a:p>
          <a:p>
            <a:pPr marL="0" indent="0">
              <a:buNone/>
            </a:pPr>
            <a:r>
              <a:rPr lang="pt-BR" sz="3200" b="1" dirty="0"/>
              <a:t>PEÇA COMPRADA NO SITE PODE SER TROCADA NA LOJA?</a:t>
            </a:r>
          </a:p>
          <a:p>
            <a:pPr marL="0" indent="0">
              <a:buNone/>
            </a:pPr>
            <a:r>
              <a:rPr lang="pt-BR" sz="3200" dirty="0"/>
              <a:t> Sim, sendo preciso que a cliente esteja com a NF da compra em mãos na hora da troca. O prazo é o mesmo do site (30 dias), o valor do crédito será o mesmo da NF, mesmo sendo uma peça de </a:t>
            </a:r>
            <a:r>
              <a:rPr lang="pt-BR" sz="3200" dirty="0" err="1"/>
              <a:t>Sale</a:t>
            </a:r>
            <a:r>
              <a:rPr lang="pt-BR" sz="3200" dirty="0"/>
              <a:t>.</a:t>
            </a:r>
          </a:p>
          <a:p>
            <a:pPr marL="0" indent="0">
              <a:buNone/>
            </a:pPr>
            <a:endParaRPr lang="pt-BR" sz="3200" b="1" dirty="0"/>
          </a:p>
          <a:p>
            <a:pPr marL="0" indent="0">
              <a:buNone/>
            </a:pPr>
            <a:r>
              <a:rPr lang="pt-BR" sz="3200" b="1" dirty="0"/>
              <a:t>AS PEÇAS COMPRADAS NA LIQUIDAÇÃO PODEM SER TROCADAS? </a:t>
            </a:r>
          </a:p>
          <a:p>
            <a:pPr marL="0" indent="0">
              <a:buNone/>
            </a:pPr>
            <a:r>
              <a:rPr lang="pt-BR" sz="3200" dirty="0"/>
              <a:t>Sim, dentro do prazo de 15 dias que está na etiqueta. Importante a vendedora colocar a data que a peça foi comprada, a mesma tem que estar com a etiqueta e em perfeitas condições. </a:t>
            </a:r>
          </a:p>
          <a:p>
            <a:pPr marL="0" indent="0">
              <a:buNone/>
            </a:pPr>
            <a:endParaRPr lang="pt-BR" sz="3200" b="1" dirty="0"/>
          </a:p>
          <a:p>
            <a:pPr marL="0" indent="0">
              <a:buNone/>
            </a:pPr>
            <a:r>
              <a:rPr lang="pt-BR" sz="3200" b="1" dirty="0"/>
              <a:t>QUAL O PRAZO PARA CLIENTE FAZER A RETIRADA DA PEÇA CONSERTADA EM LOJA?</a:t>
            </a:r>
          </a:p>
          <a:p>
            <a:pPr marL="0" indent="0">
              <a:buNone/>
            </a:pPr>
            <a:r>
              <a:rPr lang="pt-BR" sz="3200" dirty="0"/>
              <a:t> 90 dias. Importante a vendedora entrar em contato para lembrar a cliente.</a:t>
            </a:r>
          </a:p>
          <a:p>
            <a:pPr marL="0" indent="0">
              <a:buNone/>
            </a:pPr>
            <a:endParaRPr lang="pt-BR" sz="3200" b="1" dirty="0"/>
          </a:p>
          <a:p>
            <a:pPr marL="0" indent="0">
              <a:buNone/>
            </a:pPr>
            <a:r>
              <a:rPr lang="pt-BR" sz="3200" b="1" dirty="0"/>
              <a:t>QUAL É O PRAZO PARA CLIENTE CONCLUIR A TROCA DE ANÁLISE AUTORIZADA?</a:t>
            </a:r>
          </a:p>
          <a:p>
            <a:pPr marL="0" indent="0">
              <a:buNone/>
            </a:pPr>
            <a:r>
              <a:rPr lang="pt-BR" sz="3200" dirty="0"/>
              <a:t> No momento não temos um prazo para as trocas serem efetuadas, mas vale  lembrar que a loja se responsabilizará pela peça da cliente até que a mesma efetue a troca. A loja deverá entrar em contato com a cliente para que a mesma </a:t>
            </a:r>
          </a:p>
          <a:p>
            <a:pPr marL="0" indent="0">
              <a:buNone/>
            </a:pPr>
            <a:r>
              <a:rPr lang="pt-BR" sz="3200" dirty="0"/>
              <a:t>compareça o quanto antes para concluir a troca.</a:t>
            </a:r>
          </a:p>
          <a:p>
            <a:pPr>
              <a:buFont typeface="Courier New" panose="02070309020205020404" pitchFamily="49" charset="0"/>
              <a:buChar char="o"/>
            </a:pP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379413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Imagem" descr="Imag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" y="0"/>
            <a:ext cx="20094224" cy="1130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242028"/>
            <a:ext cx="20104101" cy="1068031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object 2"/>
          <p:cNvSpPr txBox="1"/>
          <p:nvPr/>
        </p:nvSpPr>
        <p:spPr>
          <a:xfrm>
            <a:off x="18265140" y="10427377"/>
            <a:ext cx="111385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700">
              <a:spcBef>
                <a:spcPts val="100"/>
              </a:spcBef>
              <a:defRPr sz="3900">
                <a:solidFill>
                  <a:srgbClr val="9A885D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pPr>
            <a:r>
              <a:rPr dirty="0">
                <a:latin typeface="Arial Narrow" panose="020B0606020202030204" pitchFamily="34" charset="0"/>
              </a:rPr>
              <a:t>F</a:t>
            </a:r>
            <a:r>
              <a:rPr spc="85" dirty="0">
                <a:latin typeface="Arial Narrow" panose="020B0606020202030204" pitchFamily="34" charset="0"/>
              </a:rPr>
              <a:t> </a:t>
            </a:r>
            <a:r>
              <a:rPr dirty="0">
                <a:latin typeface="Arial Narrow" panose="020B0606020202030204" pitchFamily="34" charset="0"/>
              </a:rPr>
              <a:t>I</a:t>
            </a:r>
            <a:r>
              <a:rPr spc="85" dirty="0">
                <a:latin typeface="Arial Narrow" panose="020B0606020202030204" pitchFamily="34" charset="0"/>
              </a:rPr>
              <a:t> </a:t>
            </a:r>
            <a:r>
              <a:rPr dirty="0">
                <a:latin typeface="Arial Narrow" panose="020B0606020202030204" pitchFamily="34" charset="0"/>
              </a:rPr>
              <a:t>M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19646645" y="11942875"/>
            <a:ext cx="8826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dirty="0"/>
              <a:t>7</a:t>
            </a:r>
          </a:p>
        </p:txBody>
      </p:sp>
      <p:sp>
        <p:nvSpPr>
          <p:cNvPr id="57" name="TÍTULO">
            <a:extLst>
              <a:ext uri="{FF2B5EF4-FFF2-40B4-BE49-F238E27FC236}">
                <a16:creationId xmlns:a16="http://schemas.microsoft.com/office/drawing/2014/main" id="{4E9D63EC-2FB1-44D0-A7EF-0EBE184BA927}"/>
              </a:ext>
            </a:extLst>
          </p:cNvPr>
          <p:cNvSpPr txBox="1"/>
          <p:nvPr/>
        </p:nvSpPr>
        <p:spPr>
          <a:xfrm>
            <a:off x="0" y="345661"/>
            <a:ext cx="20104100" cy="944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algn="ctr"/>
            <a:r>
              <a:rPr lang="pt-BR" dirty="0">
                <a:solidFill>
                  <a:srgbClr val="B58B58"/>
                </a:solidFill>
                <a:latin typeface="Arial Narrow" panose="020B0606020202030204" pitchFamily="34" charset="0"/>
              </a:rPr>
              <a:t> QUAL A FERRAMENTA MAIS IMPORANTE DO CRM?</a:t>
            </a:r>
            <a:endParaRPr dirty="0">
              <a:solidFill>
                <a:srgbClr val="B58B58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D77E7DD1-9CE9-424E-A9F4-37C36F007A26}"/>
              </a:ext>
            </a:extLst>
          </p:cNvPr>
          <p:cNvSpPr txBox="1"/>
          <p:nvPr/>
        </p:nvSpPr>
        <p:spPr>
          <a:xfrm>
            <a:off x="1894115" y="8192880"/>
            <a:ext cx="17090571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1"/>
            <a:r>
              <a:rPr lang="pt-BR" sz="3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É de suma importância que todas lembrem disso: sem vocês, o CRM não funciona. Sem o encantamento na loja, a expertise do atendimento e o cadastro completo, não temos CRM!</a:t>
            </a:r>
          </a:p>
          <a:p>
            <a:endParaRPr lang="pt-BR" sz="2800" kern="1200" dirty="0">
              <a:solidFill>
                <a:srgbClr val="202124"/>
              </a:solidFill>
              <a:latin typeface="Gill Sans Nova Light" panose="020B0302020104020203" pitchFamily="34" charset="0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174629F-27B0-4F00-B4E4-3D729F7E2A49}"/>
              </a:ext>
            </a:extLst>
          </p:cNvPr>
          <p:cNvSpPr txBox="1"/>
          <p:nvPr/>
        </p:nvSpPr>
        <p:spPr>
          <a:xfrm>
            <a:off x="6815875" y="3786458"/>
            <a:ext cx="7879840" cy="26468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hangingPunct="1"/>
            <a:r>
              <a:rPr lang="pt-BR" sz="16600" b="1" kern="1200" dirty="0">
                <a:solidFill>
                  <a:schemeClr val="bg1">
                    <a:lumMod val="50000"/>
                  </a:schemeClr>
                </a:solidFill>
                <a:latin typeface="Gill Sans Nova Light" panose="020B0302020104020203" pitchFamily="34" charset="0"/>
                <a:ea typeface="+mn-ea"/>
                <a:cs typeface="+mn-cs"/>
              </a:rPr>
              <a:t>VOCÊS</a:t>
            </a:r>
          </a:p>
        </p:txBody>
      </p:sp>
    </p:spTree>
    <p:extLst>
      <p:ext uri="{BB962C8B-B14F-4D97-AF65-F5344CB8AC3E}">
        <p14:creationId xmlns:p14="http://schemas.microsoft.com/office/powerpoint/2010/main" val="100289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19646645" y="11942875"/>
            <a:ext cx="8826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dirty="0"/>
              <a:t>7</a:t>
            </a:r>
          </a:p>
        </p:txBody>
      </p:sp>
      <p:sp>
        <p:nvSpPr>
          <p:cNvPr id="57" name="TÍTULO">
            <a:extLst>
              <a:ext uri="{FF2B5EF4-FFF2-40B4-BE49-F238E27FC236}">
                <a16:creationId xmlns:a16="http://schemas.microsoft.com/office/drawing/2014/main" id="{4E9D63EC-2FB1-44D0-A7EF-0EBE184BA927}"/>
              </a:ext>
            </a:extLst>
          </p:cNvPr>
          <p:cNvSpPr txBox="1"/>
          <p:nvPr/>
        </p:nvSpPr>
        <p:spPr>
          <a:xfrm>
            <a:off x="0" y="345661"/>
            <a:ext cx="20104100" cy="944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algn="ctr"/>
            <a:r>
              <a:rPr lang="pt-BR" dirty="0">
                <a:solidFill>
                  <a:srgbClr val="B58B58"/>
                </a:solidFill>
                <a:latin typeface="Arial Narrow" panose="020B0606020202030204" pitchFamily="34" charset="0"/>
              </a:rPr>
              <a:t>E POR QUE O CRM É TÃO IMPORTANTE?</a:t>
            </a:r>
            <a:endParaRPr dirty="0">
              <a:solidFill>
                <a:srgbClr val="B58B58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D77E7DD1-9CE9-424E-A9F4-37C36F007A26}"/>
              </a:ext>
            </a:extLst>
          </p:cNvPr>
          <p:cNvSpPr txBox="1"/>
          <p:nvPr/>
        </p:nvSpPr>
        <p:spPr>
          <a:xfrm>
            <a:off x="1329476" y="3374066"/>
            <a:ext cx="17960010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1"/>
            <a:endParaRPr lang="pt-BR" sz="2800" kern="1200" dirty="0">
              <a:solidFill>
                <a:schemeClr val="bg1">
                  <a:lumMod val="50000"/>
                </a:schemeClr>
              </a:solidFill>
              <a:latin typeface="Gill Sans Nova Light" panose="020B0302020104020203" pitchFamily="34" charset="0"/>
              <a:ea typeface="+mn-ea"/>
              <a:cs typeface="+mn-cs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3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Para acompanharmos a jornada do </a:t>
            </a:r>
            <a:r>
              <a:rPr lang="pt-BR" sz="32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cliente</a:t>
            </a:r>
            <a:r>
              <a:rPr lang="pt-BR" sz="3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o cliente é </a:t>
            </a:r>
            <a:r>
              <a:rPr lang="pt-BR" sz="32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omni</a:t>
            </a:r>
            <a:r>
              <a:rPr lang="pt-BR" sz="3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*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pt-BR" sz="3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3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Quanto tempo ele fica sem comprar e podemos estimular uma próxima compra para ele não sair do padrão!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pt-BR" sz="3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3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Quais os produtos ele compra, oferecer para ele de novo o que é semelhante ao que ele compra ou um produto que paramos de fazer e voltou. Aqui podemos perceber a total interação entre CRM ferramenta e CRM vendedora! Termos todos esses dados não apenas impulsiona o trabalho de vocês como gera um retorno para todos nós!</a:t>
            </a:r>
          </a:p>
          <a:p>
            <a:endParaRPr lang="pt-BR" sz="2800" kern="1200" dirty="0">
              <a:solidFill>
                <a:schemeClr val="bg1">
                  <a:lumMod val="50000"/>
                </a:schemeClr>
              </a:solidFill>
              <a:latin typeface="Gill Sans Nova Light" panose="020B0302020104020203" pitchFamily="34" charset="0"/>
              <a:ea typeface="+mn-ea"/>
              <a:cs typeface="+mn-cs"/>
            </a:endParaRPr>
          </a:p>
          <a:p>
            <a:endParaRPr lang="pt-BR" sz="2800" kern="1200" dirty="0">
              <a:solidFill>
                <a:schemeClr val="bg1">
                  <a:lumMod val="50000"/>
                </a:schemeClr>
              </a:solidFill>
              <a:latin typeface="Gill Sans Nova Light" panose="020B0302020104020203" pitchFamily="34" charset="0"/>
              <a:ea typeface="+mn-ea"/>
              <a:cs typeface="+mn-c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84BD1AD-4A03-4910-8635-463C7F021B6A}"/>
              </a:ext>
            </a:extLst>
          </p:cNvPr>
          <p:cNvSpPr txBox="1"/>
          <p:nvPr/>
        </p:nvSpPr>
        <p:spPr>
          <a:xfrm>
            <a:off x="1692256" y="10405763"/>
            <a:ext cx="16399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>
                    <a:lumMod val="50000"/>
                  </a:schemeClr>
                </a:solidFill>
                <a:latin typeface="Gill Sans Nova Light" panose="020B0302020104020203" pitchFamily="34" charset="0"/>
              </a:rPr>
              <a:t>*o gasto médio do cliente </a:t>
            </a:r>
            <a:r>
              <a:rPr lang="pt-BR" sz="2800" b="1" dirty="0">
                <a:solidFill>
                  <a:schemeClr val="bg1">
                    <a:lumMod val="50000"/>
                  </a:schemeClr>
                </a:solidFill>
                <a:latin typeface="Gill Sans Nova Light" panose="020B0302020104020203" pitchFamily="34" charset="0"/>
              </a:rPr>
              <a:t>OMNI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  <a:latin typeface="Gill Sans Nova Light" panose="020B0302020104020203" pitchFamily="34" charset="0"/>
              </a:rPr>
              <a:t> é em média 89% maior que o cliente que compra apenas nas lojas físicas.</a:t>
            </a:r>
          </a:p>
        </p:txBody>
      </p:sp>
    </p:spTree>
    <p:extLst>
      <p:ext uri="{BB962C8B-B14F-4D97-AF65-F5344CB8AC3E}">
        <p14:creationId xmlns:p14="http://schemas.microsoft.com/office/powerpoint/2010/main" val="378870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19646645" y="11942875"/>
            <a:ext cx="8826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dirty="0"/>
              <a:t>7</a:t>
            </a:r>
          </a:p>
        </p:txBody>
      </p:sp>
      <p:sp>
        <p:nvSpPr>
          <p:cNvPr id="57" name="TÍTULO">
            <a:extLst>
              <a:ext uri="{FF2B5EF4-FFF2-40B4-BE49-F238E27FC236}">
                <a16:creationId xmlns:a16="http://schemas.microsoft.com/office/drawing/2014/main" id="{4E9D63EC-2FB1-44D0-A7EF-0EBE184BA927}"/>
              </a:ext>
            </a:extLst>
          </p:cNvPr>
          <p:cNvSpPr txBox="1"/>
          <p:nvPr/>
        </p:nvSpPr>
        <p:spPr>
          <a:xfrm>
            <a:off x="0" y="345661"/>
            <a:ext cx="20104100" cy="944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algn="ctr"/>
            <a:r>
              <a:rPr lang="pt-BR" dirty="0">
                <a:solidFill>
                  <a:srgbClr val="B58B58"/>
                </a:solidFill>
                <a:latin typeface="Arial Narrow" panose="020B0606020202030204" pitchFamily="34" charset="0"/>
              </a:rPr>
              <a:t>CADASTRO E ASSOCIAÇÃO DE VENDAS</a:t>
            </a:r>
            <a:endParaRPr dirty="0">
              <a:solidFill>
                <a:srgbClr val="B58B58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5D1A832-C064-41B6-9150-773E5576C4EC}"/>
              </a:ext>
            </a:extLst>
          </p:cNvPr>
          <p:cNvSpPr txBox="1"/>
          <p:nvPr/>
        </p:nvSpPr>
        <p:spPr>
          <a:xfrm>
            <a:off x="1429815" y="2593499"/>
            <a:ext cx="13056704" cy="7971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i="0" dirty="0">
                <a:solidFill>
                  <a:srgbClr val="202124"/>
                </a:solidFill>
                <a:effectLst/>
                <a:latin typeface="Gill Sans Nova Light" panose="020B0302020104020203" pitchFamily="34" charset="0"/>
              </a:rPr>
              <a:t>TODOS</a:t>
            </a:r>
            <a:r>
              <a:rPr lang="pt-BR" sz="3200" b="0" i="0" dirty="0">
                <a:solidFill>
                  <a:srgbClr val="202124"/>
                </a:solidFill>
                <a:effectLst/>
                <a:latin typeface="Gill Sans Nova Light" panose="020B0302020104020203" pitchFamily="34" charset="0"/>
              </a:rPr>
              <a:t> os clientes precisam ser cadastrados e ter a venda associada ao CPF dela cadastrado no nosso LINX.</a:t>
            </a:r>
          </a:p>
          <a:p>
            <a:endParaRPr lang="pt-BR" sz="3200" dirty="0">
              <a:solidFill>
                <a:srgbClr val="202124"/>
              </a:solidFill>
              <a:latin typeface="Gill Sans Nova Light" panose="020B0302020104020203" pitchFamily="34" charset="0"/>
            </a:endParaRPr>
          </a:p>
          <a:p>
            <a:r>
              <a:rPr lang="pt-BR" sz="3200" dirty="0">
                <a:solidFill>
                  <a:srgbClr val="202124"/>
                </a:solidFill>
                <a:latin typeface="Gill Sans Nova Light" panose="020B0302020104020203" pitchFamily="34" charset="0"/>
              </a:rPr>
              <a:t>Dados básicos para o cadastro:</a:t>
            </a:r>
            <a:br>
              <a:rPr lang="pt-BR" sz="3200" dirty="0">
                <a:solidFill>
                  <a:srgbClr val="202124"/>
                </a:solidFill>
                <a:latin typeface="Gill Sans Nova Light" panose="020B0302020104020203" pitchFamily="34" charset="0"/>
              </a:rPr>
            </a:br>
            <a:endParaRPr lang="pt-BR" sz="3200" dirty="0">
              <a:solidFill>
                <a:srgbClr val="202124"/>
              </a:solidFill>
              <a:latin typeface="Gill Sans Nova Light" panose="020B0302020104020203" pitchFamily="34" charset="0"/>
            </a:endParaRPr>
          </a:p>
          <a:p>
            <a:pPr marL="342900" indent="-342900">
              <a:buFontTx/>
              <a:buChar char="-"/>
            </a:pPr>
            <a:r>
              <a:rPr lang="pt-BR" sz="3200" dirty="0">
                <a:solidFill>
                  <a:srgbClr val="202124"/>
                </a:solidFill>
                <a:latin typeface="Gill Sans Nova Light" panose="020B0302020104020203" pitchFamily="34" charset="0"/>
              </a:rPr>
              <a:t>CPF</a:t>
            </a:r>
          </a:p>
          <a:p>
            <a:pPr marL="342900" indent="-342900">
              <a:buFontTx/>
              <a:buChar char="-"/>
            </a:pPr>
            <a:r>
              <a:rPr lang="pt-BR" sz="3200" dirty="0">
                <a:solidFill>
                  <a:srgbClr val="202124"/>
                </a:solidFill>
                <a:latin typeface="Gill Sans Nova Light" panose="020B0302020104020203" pitchFamily="34" charset="0"/>
              </a:rPr>
              <a:t>nome</a:t>
            </a:r>
          </a:p>
          <a:p>
            <a:pPr marL="342900" indent="-342900">
              <a:buFontTx/>
              <a:buChar char="-"/>
            </a:pPr>
            <a:r>
              <a:rPr lang="pt-BR" sz="3200" dirty="0">
                <a:solidFill>
                  <a:srgbClr val="202124"/>
                </a:solidFill>
                <a:latin typeface="Gill Sans Nova Light" panose="020B0302020104020203" pitchFamily="34" charset="0"/>
              </a:rPr>
              <a:t>celular com </a:t>
            </a:r>
            <a:r>
              <a:rPr lang="pt-BR" sz="3200" dirty="0" err="1">
                <a:solidFill>
                  <a:srgbClr val="202124"/>
                </a:solidFill>
                <a:latin typeface="Gill Sans Nova Light" panose="020B0302020104020203" pitchFamily="34" charset="0"/>
              </a:rPr>
              <a:t>ddd</a:t>
            </a:r>
            <a:endParaRPr lang="pt-BR" sz="3200" dirty="0">
              <a:solidFill>
                <a:srgbClr val="202124"/>
              </a:solidFill>
              <a:latin typeface="Gill Sans Nova Light" panose="020B0302020104020203" pitchFamily="34" charset="0"/>
            </a:endParaRPr>
          </a:p>
          <a:p>
            <a:pPr marL="342900" indent="-342900">
              <a:buFontTx/>
              <a:buChar char="-"/>
            </a:pPr>
            <a:r>
              <a:rPr lang="pt-BR" sz="3200" dirty="0">
                <a:solidFill>
                  <a:srgbClr val="202124"/>
                </a:solidFill>
                <a:latin typeface="Gill Sans Nova Light" panose="020B0302020104020203" pitchFamily="34" charset="0"/>
              </a:rPr>
              <a:t>e-mail</a:t>
            </a:r>
          </a:p>
          <a:p>
            <a:pPr marL="342900" indent="-342900">
              <a:buFontTx/>
              <a:buChar char="-"/>
            </a:pPr>
            <a:r>
              <a:rPr lang="pt-BR" sz="3200" dirty="0">
                <a:solidFill>
                  <a:srgbClr val="202124"/>
                </a:solidFill>
                <a:latin typeface="Gill Sans Nova Light" panose="020B0302020104020203" pitchFamily="34" charset="0"/>
              </a:rPr>
              <a:t>data de nascimento</a:t>
            </a:r>
          </a:p>
          <a:p>
            <a:pPr marL="342900" indent="-342900">
              <a:buFontTx/>
              <a:buChar char="-"/>
            </a:pPr>
            <a:r>
              <a:rPr lang="pt-BR" sz="3200" dirty="0">
                <a:solidFill>
                  <a:srgbClr val="202124"/>
                </a:solidFill>
                <a:latin typeface="Gill Sans Nova Light" panose="020B0302020104020203" pitchFamily="34" charset="0"/>
              </a:rPr>
              <a:t>endereço completo</a:t>
            </a:r>
          </a:p>
          <a:p>
            <a:pPr marL="342900" indent="-342900">
              <a:buFontTx/>
              <a:buChar char="-"/>
            </a:pPr>
            <a:r>
              <a:rPr lang="pt-BR" sz="3200" dirty="0">
                <a:solidFill>
                  <a:srgbClr val="202124"/>
                </a:solidFill>
                <a:latin typeface="Gill Sans Nova Light" panose="020B0302020104020203" pitchFamily="34" charset="0"/>
              </a:rPr>
              <a:t>sexo</a:t>
            </a:r>
          </a:p>
          <a:p>
            <a:pPr marL="342900" indent="-342900">
              <a:buFontTx/>
              <a:buChar char="-"/>
            </a:pPr>
            <a:endParaRPr lang="pt-BR" sz="3200" dirty="0">
              <a:latin typeface="Gill Sans Nova Light" panose="020B0302020104020203" pitchFamily="34" charset="0"/>
            </a:endParaRPr>
          </a:p>
          <a:p>
            <a:r>
              <a:rPr lang="pt-BR" sz="3200" dirty="0">
                <a:latin typeface="Gill Sans Nova Light" panose="020B0302020104020203" pitchFamily="34" charset="0"/>
              </a:rPr>
              <a:t>Sabemos que, às vezes, algumas clientes não querem dar o ano para não “revelar” a sua idade. Por isso é sempre bom lembrar que mesmo que ela não dê, coloquem um ano aproximado de sua percepção ;)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B86FAC0A-AD4A-4212-87B1-0B34457FDA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970678"/>
              </p:ext>
            </p:extLst>
          </p:nvPr>
        </p:nvGraphicFramePr>
        <p:xfrm>
          <a:off x="14486519" y="3256089"/>
          <a:ext cx="5053222" cy="5168904"/>
        </p:xfrm>
        <a:graphic>
          <a:graphicData uri="http://schemas.openxmlformats.org/drawingml/2006/table">
            <a:tbl>
              <a:tblPr/>
              <a:tblGrid>
                <a:gridCol w="2980106">
                  <a:extLst>
                    <a:ext uri="{9D8B030D-6E8A-4147-A177-3AD203B41FA5}">
                      <a16:colId xmlns:a16="http://schemas.microsoft.com/office/drawing/2014/main" val="733521424"/>
                    </a:ext>
                  </a:extLst>
                </a:gridCol>
                <a:gridCol w="2073116">
                  <a:extLst>
                    <a:ext uri="{9D8B030D-6E8A-4147-A177-3AD203B41FA5}">
                      <a16:colId xmlns:a16="http://schemas.microsoft.com/office/drawing/2014/main" val="1698459826"/>
                    </a:ext>
                  </a:extLst>
                </a:gridCol>
              </a:tblGrid>
              <a:tr h="39760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Light" panose="020B0304030504040204" pitchFamily="34" charset="-120"/>
                          <a:ea typeface="Microsoft JhengHei Light" panose="020B0304030504040204" pitchFamily="34" charset="-120"/>
                        </a:rPr>
                        <a:t>13 a 15 anos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Light" panose="020B0304030504040204" pitchFamily="34" charset="-120"/>
                          <a:ea typeface="Microsoft JhengHei Light" panose="020B0304030504040204" pitchFamily="34" charset="-120"/>
                        </a:rPr>
                        <a:t>2007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0385128"/>
                  </a:ext>
                </a:extLst>
              </a:tr>
              <a:tr h="39760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Light" panose="020B0304030504040204" pitchFamily="34" charset="-120"/>
                          <a:ea typeface="Microsoft JhengHei Light" panose="020B0304030504040204" pitchFamily="34" charset="-120"/>
                        </a:rPr>
                        <a:t>16 a 18 anos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Light" panose="020B0304030504040204" pitchFamily="34" charset="-120"/>
                          <a:ea typeface="Microsoft JhengHei Light" panose="020B0304030504040204" pitchFamily="34" charset="-120"/>
                        </a:rPr>
                        <a:t>2005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7850836"/>
                  </a:ext>
                </a:extLst>
              </a:tr>
              <a:tr h="39760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Light" panose="020B0304030504040204" pitchFamily="34" charset="-120"/>
                          <a:ea typeface="Microsoft JhengHei Light" panose="020B0304030504040204" pitchFamily="34" charset="-120"/>
                        </a:rPr>
                        <a:t>19 a 20 anos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Light" panose="020B0304030504040204" pitchFamily="34" charset="-120"/>
                          <a:ea typeface="Microsoft JhengHei Light" panose="020B0304030504040204" pitchFamily="34" charset="-120"/>
                        </a:rPr>
                        <a:t>2002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0090381"/>
                  </a:ext>
                </a:extLst>
              </a:tr>
              <a:tr h="39760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Light" panose="020B0304030504040204" pitchFamily="34" charset="-120"/>
                          <a:ea typeface="Microsoft JhengHei Light" panose="020B0304030504040204" pitchFamily="34" charset="-120"/>
                        </a:rPr>
                        <a:t>21 a 25 anos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Light" panose="020B0304030504040204" pitchFamily="34" charset="-120"/>
                          <a:ea typeface="Microsoft JhengHei Light" panose="020B0304030504040204" pitchFamily="34" charset="-120"/>
                        </a:rPr>
                        <a:t>2000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1565768"/>
                  </a:ext>
                </a:extLst>
              </a:tr>
              <a:tr h="39760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Light" panose="020B0304030504040204" pitchFamily="34" charset="-120"/>
                          <a:ea typeface="Microsoft JhengHei Light" panose="020B0304030504040204" pitchFamily="34" charset="-120"/>
                        </a:rPr>
                        <a:t>26 a 30 anos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Light" panose="020B0304030504040204" pitchFamily="34" charset="-120"/>
                          <a:ea typeface="Microsoft JhengHei Light" panose="020B0304030504040204" pitchFamily="34" charset="-120"/>
                        </a:rPr>
                        <a:t>1995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2013646"/>
                  </a:ext>
                </a:extLst>
              </a:tr>
              <a:tr h="39760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Light" panose="020B0304030504040204" pitchFamily="34" charset="-120"/>
                          <a:ea typeface="Microsoft JhengHei Light" panose="020B0304030504040204" pitchFamily="34" charset="-120"/>
                        </a:rPr>
                        <a:t>31 a 35 anos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Light" panose="020B0304030504040204" pitchFamily="34" charset="-120"/>
                          <a:ea typeface="Microsoft JhengHei Light" panose="020B0304030504040204" pitchFamily="34" charset="-120"/>
                        </a:rPr>
                        <a:t>1990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8001683"/>
                  </a:ext>
                </a:extLst>
              </a:tr>
              <a:tr h="39760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Light" panose="020B0304030504040204" pitchFamily="34" charset="-120"/>
                          <a:ea typeface="Microsoft JhengHei Light" panose="020B0304030504040204" pitchFamily="34" charset="-120"/>
                        </a:rPr>
                        <a:t>36 a 40 anos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JhengHei Light" panose="020B0304030504040204" pitchFamily="34" charset="-120"/>
                          <a:ea typeface="Microsoft JhengHei Light" panose="020B0304030504040204" pitchFamily="34" charset="-120"/>
                        </a:rPr>
                        <a:t>1985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3408058"/>
                  </a:ext>
                </a:extLst>
              </a:tr>
              <a:tr h="39760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Light" panose="020B0304030504040204" pitchFamily="34" charset="-120"/>
                          <a:ea typeface="Microsoft JhengHei Light" panose="020B0304030504040204" pitchFamily="34" charset="-120"/>
                        </a:rPr>
                        <a:t>41 a 45 anos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Light" panose="020B0304030504040204" pitchFamily="34" charset="-120"/>
                          <a:ea typeface="Microsoft JhengHei Light" panose="020B0304030504040204" pitchFamily="34" charset="-120"/>
                        </a:rPr>
                        <a:t>1980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9677699"/>
                  </a:ext>
                </a:extLst>
              </a:tr>
              <a:tr h="39760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Light" panose="020B0304030504040204" pitchFamily="34" charset="-120"/>
                          <a:ea typeface="Microsoft JhengHei Light" panose="020B0304030504040204" pitchFamily="34" charset="-120"/>
                        </a:rPr>
                        <a:t>46 a 50 anos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Light" panose="020B0304030504040204" pitchFamily="34" charset="-120"/>
                          <a:ea typeface="Microsoft JhengHei Light" panose="020B0304030504040204" pitchFamily="34" charset="-120"/>
                        </a:rPr>
                        <a:t>1975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5945663"/>
                  </a:ext>
                </a:extLst>
              </a:tr>
              <a:tr h="39760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Light" panose="020B0304030504040204" pitchFamily="34" charset="-120"/>
                          <a:ea typeface="Microsoft JhengHei Light" panose="020B0304030504040204" pitchFamily="34" charset="-120"/>
                        </a:rPr>
                        <a:t>51 a 55 anos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Light" panose="020B0304030504040204" pitchFamily="34" charset="-120"/>
                          <a:ea typeface="Microsoft JhengHei Light" panose="020B0304030504040204" pitchFamily="34" charset="-120"/>
                        </a:rPr>
                        <a:t>1970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9560619"/>
                  </a:ext>
                </a:extLst>
              </a:tr>
              <a:tr h="39760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Light" panose="020B0304030504040204" pitchFamily="34" charset="-120"/>
                          <a:ea typeface="Microsoft JhengHei Light" panose="020B0304030504040204" pitchFamily="34" charset="-120"/>
                        </a:rPr>
                        <a:t>56 a 60 anos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Light" panose="020B0304030504040204" pitchFamily="34" charset="-120"/>
                          <a:ea typeface="Microsoft JhengHei Light" panose="020B0304030504040204" pitchFamily="34" charset="-120"/>
                        </a:rPr>
                        <a:t>1965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3295023"/>
                  </a:ext>
                </a:extLst>
              </a:tr>
              <a:tr h="39760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Light" panose="020B0304030504040204" pitchFamily="34" charset="-120"/>
                          <a:ea typeface="Microsoft JhengHei Light" panose="020B0304030504040204" pitchFamily="34" charset="-120"/>
                        </a:rPr>
                        <a:t>61 a 65 anos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Light" panose="020B0304030504040204" pitchFamily="34" charset="-120"/>
                          <a:ea typeface="Microsoft JhengHei Light" panose="020B0304030504040204" pitchFamily="34" charset="-120"/>
                        </a:rPr>
                        <a:t>1960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3512116"/>
                  </a:ext>
                </a:extLst>
              </a:tr>
              <a:tr h="39760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Light" panose="020B0304030504040204" pitchFamily="34" charset="-120"/>
                          <a:ea typeface="Microsoft JhengHei Light" panose="020B0304030504040204" pitchFamily="34" charset="-120"/>
                        </a:rPr>
                        <a:t>66 a 70 anos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JhengHei Light" panose="020B0304030504040204" pitchFamily="34" charset="-120"/>
                          <a:ea typeface="Microsoft JhengHei Light" panose="020B0304030504040204" pitchFamily="34" charset="-120"/>
                        </a:rPr>
                        <a:t>1955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7766256"/>
                  </a:ext>
                </a:extLst>
              </a:tr>
            </a:tbl>
          </a:graphicData>
        </a:graphic>
      </p:graphicFrame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7E092534-F87E-4A74-893D-D9790CAE6367}"/>
              </a:ext>
            </a:extLst>
          </p:cNvPr>
          <p:cNvCxnSpPr/>
          <p:nvPr/>
        </p:nvCxnSpPr>
        <p:spPr>
          <a:xfrm>
            <a:off x="8506001" y="6577813"/>
            <a:ext cx="4253948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485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19646645" y="11942875"/>
            <a:ext cx="8826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dirty="0"/>
              <a:t>7</a:t>
            </a:r>
          </a:p>
        </p:txBody>
      </p:sp>
      <p:sp>
        <p:nvSpPr>
          <p:cNvPr id="57" name="TÍTULO">
            <a:extLst>
              <a:ext uri="{FF2B5EF4-FFF2-40B4-BE49-F238E27FC236}">
                <a16:creationId xmlns:a16="http://schemas.microsoft.com/office/drawing/2014/main" id="{4E9D63EC-2FB1-44D0-A7EF-0EBE184BA927}"/>
              </a:ext>
            </a:extLst>
          </p:cNvPr>
          <p:cNvSpPr txBox="1"/>
          <p:nvPr/>
        </p:nvSpPr>
        <p:spPr>
          <a:xfrm>
            <a:off x="0" y="345661"/>
            <a:ext cx="20104100" cy="944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algn="ctr"/>
            <a:r>
              <a:rPr lang="pt-BR" dirty="0">
                <a:solidFill>
                  <a:srgbClr val="B58B58"/>
                </a:solidFill>
                <a:latin typeface="Arial Narrow" panose="020B0606020202030204" pitchFamily="34" charset="0"/>
              </a:rPr>
              <a:t>INFOS BÁSICAS DOS NOSSOS CLIENTES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4623B19-31CA-410F-B32C-DCC2A290C206}"/>
              </a:ext>
            </a:extLst>
          </p:cNvPr>
          <p:cNvSpPr txBox="1"/>
          <p:nvPr/>
        </p:nvSpPr>
        <p:spPr>
          <a:xfrm>
            <a:off x="2198915" y="3091544"/>
            <a:ext cx="1519645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1"/>
            <a:r>
              <a:rPr lang="pt-BR" sz="3200" kern="1200" dirty="0">
                <a:solidFill>
                  <a:srgbClr val="202124"/>
                </a:solidFill>
                <a:latin typeface="Gill Sans Nova Light" panose="020B0302020104020203" pitchFamily="34" charset="0"/>
                <a:ea typeface="+mn-ea"/>
                <a:cs typeface="+mn-cs"/>
              </a:rPr>
              <a:t>Hoje nós temos </a:t>
            </a:r>
            <a:r>
              <a:rPr lang="pt-BR" sz="3200" b="1" kern="1200" dirty="0">
                <a:solidFill>
                  <a:srgbClr val="202124"/>
                </a:solidFill>
                <a:latin typeface="Gill Sans Nova Light" panose="020B0302020104020203" pitchFamily="34" charset="0"/>
                <a:ea typeface="+mn-ea"/>
                <a:cs typeface="+mn-cs"/>
              </a:rPr>
              <a:t>157k</a:t>
            </a:r>
            <a:r>
              <a:rPr lang="pt-BR" sz="3200" kern="1200" dirty="0">
                <a:solidFill>
                  <a:srgbClr val="202124"/>
                </a:solidFill>
                <a:latin typeface="Gill Sans Nova Light" panose="020B0302020104020203" pitchFamily="34" charset="0"/>
                <a:ea typeface="+mn-ea"/>
                <a:cs typeface="+mn-cs"/>
              </a:rPr>
              <a:t> clientes cadastrados no nosso sistema. Destes clientes, </a:t>
            </a:r>
            <a:r>
              <a:rPr lang="pt-BR" sz="3200" b="1" kern="1200" dirty="0">
                <a:solidFill>
                  <a:srgbClr val="202124"/>
                </a:solidFill>
                <a:latin typeface="Gill Sans Nova Light" panose="020B0302020104020203" pitchFamily="34" charset="0"/>
                <a:ea typeface="+mn-ea"/>
                <a:cs typeface="+mn-cs"/>
              </a:rPr>
              <a:t>68k</a:t>
            </a:r>
            <a:r>
              <a:rPr lang="pt-BR" sz="3200" kern="1200" dirty="0">
                <a:solidFill>
                  <a:srgbClr val="202124"/>
                </a:solidFill>
                <a:latin typeface="Gill Sans Nova Light" panose="020B0302020104020203" pitchFamily="34" charset="0"/>
                <a:ea typeface="+mn-ea"/>
                <a:cs typeface="+mn-cs"/>
              </a:rPr>
              <a:t> (43%)  da nossa base fez compras nos últimos 12 meses.</a:t>
            </a:r>
          </a:p>
          <a:p>
            <a:pPr hangingPunct="1"/>
            <a:endParaRPr lang="pt-BR" sz="3200" kern="1200" dirty="0">
              <a:solidFill>
                <a:srgbClr val="202124"/>
              </a:solidFill>
              <a:latin typeface="Gill Sans Nova Light" panose="020B0302020104020203" pitchFamily="34" charset="0"/>
              <a:ea typeface="+mn-ea"/>
              <a:cs typeface="+mn-cs"/>
            </a:endParaRPr>
          </a:p>
          <a:p>
            <a:pPr hangingPunct="1"/>
            <a:r>
              <a:rPr lang="pt-BR" sz="3200" b="1" dirty="0">
                <a:latin typeface="Gill Sans Nova Light" panose="020B0302020104020203" pitchFamily="34" charset="0"/>
                <a:ea typeface="Kozuka Gothic Pr6N B" panose="020B0800000000000000" pitchFamily="34" charset="-128"/>
              </a:rPr>
              <a:t>31k</a:t>
            </a:r>
            <a:r>
              <a:rPr lang="pt-BR" sz="3200" kern="1200" dirty="0">
                <a:solidFill>
                  <a:srgbClr val="202124"/>
                </a:solidFill>
                <a:latin typeface="Gill Sans Nova Light" panose="020B0302020104020203" pitchFamily="34" charset="0"/>
                <a:ea typeface="+mn-ea"/>
                <a:cs typeface="+mn-cs"/>
              </a:rPr>
              <a:t> (47%) clientes ativos são novos, fizeram a primeira compra nos últimos 12 meses.</a:t>
            </a:r>
          </a:p>
          <a:p>
            <a:pPr hangingPunct="1"/>
            <a:endParaRPr lang="pt-BR" sz="3200" kern="1200" dirty="0">
              <a:solidFill>
                <a:srgbClr val="202124"/>
              </a:solidFill>
              <a:latin typeface="Gill Sans Nova Light" panose="020B0302020104020203" pitchFamily="34" charset="0"/>
              <a:ea typeface="+mn-ea"/>
              <a:cs typeface="+mn-cs"/>
            </a:endParaRPr>
          </a:p>
          <a:p>
            <a:pPr hangingPunct="1"/>
            <a:endParaRPr lang="pt-BR" sz="3200" kern="1200" dirty="0">
              <a:solidFill>
                <a:srgbClr val="202124"/>
              </a:solidFill>
              <a:latin typeface="Gill Sans Nova Light" panose="020B0302020104020203" pitchFamily="34" charset="0"/>
              <a:ea typeface="+mn-ea"/>
              <a:cs typeface="+mn-cs"/>
            </a:endParaRPr>
          </a:p>
          <a:p>
            <a:pPr hangingPunct="1"/>
            <a:endParaRPr lang="pt-BR" sz="3200" kern="1200" dirty="0">
              <a:solidFill>
                <a:srgbClr val="202124"/>
              </a:solidFill>
              <a:latin typeface="Gill Sans Nova Light" panose="020B0302020104020203" pitchFamily="34" charset="0"/>
              <a:ea typeface="+mn-ea"/>
              <a:cs typeface="+mn-cs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C642536-995F-4FF9-9E25-9C4E5E1822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305" y="7537302"/>
            <a:ext cx="1641722" cy="1641722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F450B4C-BA81-4A88-AD3C-27BF7E6FAF89}"/>
              </a:ext>
            </a:extLst>
          </p:cNvPr>
          <p:cNvSpPr txBox="1"/>
          <p:nvPr/>
        </p:nvSpPr>
        <p:spPr>
          <a:xfrm>
            <a:off x="15219074" y="8136510"/>
            <a:ext cx="2816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>
                <a:latin typeface="Gill Sans Nova Light" panose="020B0302020104020203" pitchFamily="34" charset="0"/>
              </a:rPr>
              <a:t>86%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57B0112-A138-479D-9CF1-305C2B07D8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016" y="7669934"/>
            <a:ext cx="1676399" cy="167639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0903216C-5414-4DDC-A147-CE1F8407A3E1}"/>
              </a:ext>
            </a:extLst>
          </p:cNvPr>
          <p:cNvSpPr txBox="1"/>
          <p:nvPr/>
        </p:nvSpPr>
        <p:spPr>
          <a:xfrm>
            <a:off x="4833687" y="8203904"/>
            <a:ext cx="2816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>
                <a:latin typeface="Gill Sans Nova Light" panose="020B0302020104020203" pitchFamily="34" charset="0"/>
              </a:rPr>
              <a:t>89%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7EDC0F4B-A6D8-4D0F-BC88-D63D049C7C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986" y="7563570"/>
            <a:ext cx="1564805" cy="1564805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0EEE0AD1-E35C-449B-BEAC-27079B777E9A}"/>
              </a:ext>
            </a:extLst>
          </p:cNvPr>
          <p:cNvSpPr txBox="1"/>
          <p:nvPr/>
        </p:nvSpPr>
        <p:spPr>
          <a:xfrm>
            <a:off x="9873050" y="8116819"/>
            <a:ext cx="2816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>
                <a:latin typeface="Gill Sans Nova Light" panose="020B0302020104020203" pitchFamily="34" charset="0"/>
              </a:rPr>
              <a:t>74%</a:t>
            </a:r>
          </a:p>
        </p:txBody>
      </p:sp>
    </p:spTree>
    <p:extLst>
      <p:ext uri="{BB962C8B-B14F-4D97-AF65-F5344CB8AC3E}">
        <p14:creationId xmlns:p14="http://schemas.microsoft.com/office/powerpoint/2010/main" val="90279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19646645" y="11942875"/>
            <a:ext cx="8826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dirty="0"/>
              <a:t>7</a:t>
            </a:r>
          </a:p>
        </p:txBody>
      </p:sp>
      <p:sp>
        <p:nvSpPr>
          <p:cNvPr id="57" name="TÍTULO">
            <a:extLst>
              <a:ext uri="{FF2B5EF4-FFF2-40B4-BE49-F238E27FC236}">
                <a16:creationId xmlns:a16="http://schemas.microsoft.com/office/drawing/2014/main" id="{4E9D63EC-2FB1-44D0-A7EF-0EBE184BA927}"/>
              </a:ext>
            </a:extLst>
          </p:cNvPr>
          <p:cNvSpPr txBox="1"/>
          <p:nvPr/>
        </p:nvSpPr>
        <p:spPr>
          <a:xfrm>
            <a:off x="0" y="345661"/>
            <a:ext cx="20104100" cy="944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algn="ctr"/>
            <a:r>
              <a:rPr lang="pt-BR" dirty="0">
                <a:solidFill>
                  <a:srgbClr val="B58B58"/>
                </a:solidFill>
                <a:latin typeface="Arial Narrow" panose="020B0606020202030204" pitchFamily="34" charset="0"/>
              </a:rPr>
              <a:t>CRM - CLIENTES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4623B19-31CA-410F-B32C-DCC2A290C206}"/>
              </a:ext>
            </a:extLst>
          </p:cNvPr>
          <p:cNvSpPr txBox="1"/>
          <p:nvPr/>
        </p:nvSpPr>
        <p:spPr>
          <a:xfrm>
            <a:off x="1045030" y="2820592"/>
            <a:ext cx="18462170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1"/>
            <a:r>
              <a:rPr lang="pt-BR" sz="3200" kern="1200" dirty="0">
                <a:solidFill>
                  <a:srgbClr val="202124"/>
                </a:solidFill>
                <a:latin typeface="Gill Sans Nova Light" panose="020B0302020104020203" pitchFamily="34" charset="0"/>
                <a:ea typeface="+mn-ea"/>
                <a:cs typeface="+mn-cs"/>
              </a:rPr>
              <a:t>Uma coisa que devemos ter em mente: nós vamos perder clientes!</a:t>
            </a:r>
          </a:p>
          <a:p>
            <a:pPr algn="ctr" hangingPunct="1"/>
            <a:r>
              <a:rPr lang="pt-BR" sz="3200" kern="1200" dirty="0">
                <a:solidFill>
                  <a:srgbClr val="202124"/>
                </a:solidFill>
                <a:latin typeface="Gill Sans Nova Light" panose="020B0302020104020203" pitchFamily="34" charset="0"/>
                <a:ea typeface="+mn-ea"/>
                <a:cs typeface="+mn-cs"/>
              </a:rPr>
              <a:t>Mas o que fazer para amenizar isso?</a:t>
            </a:r>
          </a:p>
          <a:p>
            <a:pPr algn="ctr" hangingPunct="1"/>
            <a:endParaRPr lang="pt-BR" sz="3200" kern="1200" dirty="0">
              <a:solidFill>
                <a:srgbClr val="202124"/>
              </a:solidFill>
              <a:latin typeface="Gill Sans Nova Light" panose="020B0302020104020203" pitchFamily="34" charset="0"/>
              <a:ea typeface="+mn-ea"/>
              <a:cs typeface="+mn-cs"/>
            </a:endParaRPr>
          </a:p>
          <a:p>
            <a:pPr algn="ctr" hangingPunct="1"/>
            <a:endParaRPr lang="pt-BR" sz="3200" kern="1200" dirty="0">
              <a:solidFill>
                <a:srgbClr val="202124"/>
              </a:solidFill>
              <a:latin typeface="Gill Sans Nova Light" panose="020B0302020104020203" pitchFamily="34" charset="0"/>
              <a:ea typeface="+mn-ea"/>
              <a:cs typeface="+mn-cs"/>
            </a:endParaRPr>
          </a:p>
          <a:p>
            <a:pPr hangingPunct="1"/>
            <a:r>
              <a:rPr lang="pt-BR" sz="3200" kern="1200" dirty="0">
                <a:solidFill>
                  <a:srgbClr val="202124"/>
                </a:solidFill>
                <a:latin typeface="Gill Sans Nova Light" panose="020B0302020104020203" pitchFamily="34" charset="0"/>
                <a:ea typeface="+mn-ea"/>
                <a:cs typeface="+mn-cs"/>
              </a:rPr>
              <a:t>Sabe aquela cliente que entrou na loja apenas para olhar ou até mesmo acompanhando uma amiga? Essas são algumas das oportunidades de converter para a primeira compra. Devemos sempre buscar melhorar o atendimento em loja, trazendo encantamento para todos que entram! </a:t>
            </a:r>
          </a:p>
          <a:p>
            <a:pPr hangingPunct="1"/>
            <a:endParaRPr lang="pt-BR" sz="3200" kern="1200" dirty="0">
              <a:solidFill>
                <a:srgbClr val="202124"/>
              </a:solidFill>
              <a:latin typeface="Gill Sans Nova Light" panose="020B0302020104020203" pitchFamily="34" charset="0"/>
              <a:ea typeface="+mn-ea"/>
              <a:cs typeface="+mn-cs"/>
            </a:endParaRPr>
          </a:p>
          <a:p>
            <a:pPr hangingPunct="1"/>
            <a:r>
              <a:rPr lang="pt-BR" sz="3200" kern="1200" dirty="0">
                <a:solidFill>
                  <a:srgbClr val="202124"/>
                </a:solidFill>
                <a:latin typeface="Gill Sans Nova Light" panose="020B0302020104020203" pitchFamily="34" charset="0"/>
                <a:ea typeface="+mn-ea"/>
                <a:cs typeface="+mn-cs"/>
              </a:rPr>
              <a:t>Além de vocês enriquecerem a base de dados, criando um maior número de contatos, reduzem a quantidade de clientes que vão parar de comprar!</a:t>
            </a:r>
          </a:p>
          <a:p>
            <a:pPr hangingPunct="1"/>
            <a:br>
              <a:rPr lang="pt-BR" sz="3200" kern="1200" dirty="0">
                <a:solidFill>
                  <a:srgbClr val="202124"/>
                </a:solidFill>
                <a:latin typeface="Gill Sans Nova Light" panose="020B0302020104020203" pitchFamily="34" charset="0"/>
                <a:ea typeface="+mn-ea"/>
                <a:cs typeface="+mn-cs"/>
              </a:rPr>
            </a:br>
            <a:r>
              <a:rPr lang="pt-BR" sz="3200" kern="1200" dirty="0">
                <a:solidFill>
                  <a:srgbClr val="202124"/>
                </a:solidFill>
                <a:latin typeface="Gill Sans Nova Light" panose="020B0302020104020203" pitchFamily="34" charset="0"/>
                <a:ea typeface="+mn-ea"/>
                <a:cs typeface="+mn-cs"/>
              </a:rPr>
              <a:t>Comprar na </a:t>
            </a:r>
            <a:r>
              <a:rPr lang="pt-BR" sz="3200" kern="1200" dirty="0" err="1">
                <a:solidFill>
                  <a:srgbClr val="202124"/>
                </a:solidFill>
                <a:latin typeface="Gill Sans Nova Light" panose="020B0302020104020203" pitchFamily="34" charset="0"/>
                <a:ea typeface="+mn-ea"/>
                <a:cs typeface="+mn-cs"/>
              </a:rPr>
              <a:t>ViX</a:t>
            </a:r>
            <a:r>
              <a:rPr lang="pt-BR" sz="3200" kern="1200" dirty="0">
                <a:solidFill>
                  <a:srgbClr val="202124"/>
                </a:solidFill>
                <a:latin typeface="Gill Sans Nova Light" panose="020B0302020104020203" pitchFamily="34" charset="0"/>
                <a:ea typeface="+mn-ea"/>
                <a:cs typeface="+mn-cs"/>
              </a:rPr>
              <a:t> não é apenas levar uma roupa ou um biquíni, é adquirir um estilo de vida!</a:t>
            </a:r>
          </a:p>
          <a:p>
            <a:pPr hangingPunct="1"/>
            <a:endParaRPr lang="pt-BR" sz="3200" kern="1200" dirty="0">
              <a:solidFill>
                <a:srgbClr val="202124"/>
              </a:solidFill>
              <a:latin typeface="Gill Sans Nova Light" panose="020B0302020104020203" pitchFamily="34" charset="0"/>
              <a:ea typeface="+mn-ea"/>
              <a:cs typeface="+mn-cs"/>
            </a:endParaRPr>
          </a:p>
          <a:p>
            <a:pPr hangingPunct="1"/>
            <a:endParaRPr lang="pt-BR" sz="3200" kern="1200" dirty="0">
              <a:solidFill>
                <a:srgbClr val="202124"/>
              </a:solidFill>
              <a:latin typeface="Gill Sans Nova Light" panose="020B0302020104020203" pitchFamily="34" charset="0"/>
              <a:ea typeface="+mn-ea"/>
              <a:cs typeface="+mn-cs"/>
            </a:endParaRPr>
          </a:p>
          <a:p>
            <a:pPr hangingPunct="1"/>
            <a:endParaRPr lang="pt-BR" sz="3200" kern="1200" dirty="0">
              <a:solidFill>
                <a:srgbClr val="202124"/>
              </a:solidFill>
              <a:latin typeface="Gill Sans Nova Light" panose="020B03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0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19646645" y="11942875"/>
            <a:ext cx="8826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dirty="0"/>
              <a:t>7</a:t>
            </a:r>
          </a:p>
        </p:txBody>
      </p:sp>
      <p:sp>
        <p:nvSpPr>
          <p:cNvPr id="57" name="TÍTULO">
            <a:extLst>
              <a:ext uri="{FF2B5EF4-FFF2-40B4-BE49-F238E27FC236}">
                <a16:creationId xmlns:a16="http://schemas.microsoft.com/office/drawing/2014/main" id="{4E9D63EC-2FB1-44D0-A7EF-0EBE184BA927}"/>
              </a:ext>
            </a:extLst>
          </p:cNvPr>
          <p:cNvSpPr txBox="1"/>
          <p:nvPr/>
        </p:nvSpPr>
        <p:spPr>
          <a:xfrm>
            <a:off x="0" y="345661"/>
            <a:ext cx="20104100" cy="944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algn="ctr"/>
            <a:r>
              <a:rPr lang="pt-BR" dirty="0">
                <a:solidFill>
                  <a:srgbClr val="B58B58"/>
                </a:solidFill>
                <a:latin typeface="Arial Narrow" panose="020B0606020202030204" pitchFamily="34" charset="0"/>
              </a:rPr>
              <a:t>CRM - CLIENTES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4623B19-31CA-410F-B32C-DCC2A290C206}"/>
              </a:ext>
            </a:extLst>
          </p:cNvPr>
          <p:cNvSpPr txBox="1"/>
          <p:nvPr/>
        </p:nvSpPr>
        <p:spPr>
          <a:xfrm>
            <a:off x="12272734" y="2934447"/>
            <a:ext cx="7060295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1"/>
            <a:r>
              <a:rPr lang="pt-BR" sz="3200" kern="1200" dirty="0">
                <a:solidFill>
                  <a:srgbClr val="202124"/>
                </a:solidFill>
                <a:latin typeface="Gill Sans Nova Light" panose="020B0302020104020203" pitchFamily="34" charset="0"/>
                <a:ea typeface="+mn-ea"/>
                <a:cs typeface="+mn-cs"/>
              </a:rPr>
              <a:t>Quando o número de clientes começa a diminuir nas lojas, o inverno chega... Quem vai continuar comprando? Suas </a:t>
            </a:r>
            <a:r>
              <a:rPr lang="pt-BR" sz="3200" b="1" kern="1200" dirty="0">
                <a:solidFill>
                  <a:srgbClr val="202124"/>
                </a:solidFill>
                <a:latin typeface="Gill Sans Nova Light" panose="020B0302020104020203" pitchFamily="34" charset="0"/>
                <a:ea typeface="+mn-ea"/>
                <a:cs typeface="+mn-cs"/>
              </a:rPr>
              <a:t>MELHORES</a:t>
            </a:r>
            <a:r>
              <a:rPr lang="pt-BR" sz="3200" kern="1200" dirty="0">
                <a:solidFill>
                  <a:srgbClr val="202124"/>
                </a:solidFill>
                <a:latin typeface="Gill Sans Nova Light" panose="020B0302020104020203" pitchFamily="34" charset="0"/>
                <a:ea typeface="+mn-ea"/>
                <a:cs typeface="+mn-cs"/>
              </a:rPr>
              <a:t> clientes! </a:t>
            </a:r>
          </a:p>
          <a:p>
            <a:pPr algn="ctr" hangingPunct="1"/>
            <a:endParaRPr lang="pt-BR" sz="3200" kern="1200" dirty="0">
              <a:solidFill>
                <a:srgbClr val="202124"/>
              </a:solidFill>
              <a:latin typeface="Gill Sans Nova Light" panose="020B0302020104020203" pitchFamily="34" charset="0"/>
              <a:ea typeface="+mn-ea"/>
              <a:cs typeface="+mn-cs"/>
            </a:endParaRPr>
          </a:p>
          <a:p>
            <a:pPr algn="ctr" hangingPunct="1"/>
            <a:r>
              <a:rPr lang="pt-BR" sz="3200" kern="1200" dirty="0">
                <a:solidFill>
                  <a:srgbClr val="202124"/>
                </a:solidFill>
                <a:latin typeface="Gill Sans Nova Light" panose="020B0302020104020203" pitchFamily="34" charset="0"/>
                <a:ea typeface="+mn-ea"/>
                <a:cs typeface="+mn-cs"/>
              </a:rPr>
              <a:t>Sempre priorize falar com elas e saiba o que falar para que ela perceba que você a conhece muito bem, sabe do que ela gosta e que peças podem funcionar com o que ela já tem!</a:t>
            </a:r>
          </a:p>
          <a:p>
            <a:pPr hangingPunct="1"/>
            <a:endParaRPr lang="pt-BR" sz="3200" kern="1200" dirty="0">
              <a:solidFill>
                <a:srgbClr val="202124"/>
              </a:solidFill>
              <a:latin typeface="Gill Sans Nova Light" panose="020B0302020104020203" pitchFamily="34" charset="0"/>
              <a:ea typeface="+mn-ea"/>
              <a:cs typeface="+mn-cs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842638B5-2A2E-48E3-9D53-377C96F6653E}"/>
              </a:ext>
            </a:extLst>
          </p:cNvPr>
          <p:cNvSpPr txBox="1">
            <a:spLocks/>
          </p:cNvSpPr>
          <p:nvPr/>
        </p:nvSpPr>
        <p:spPr>
          <a:xfrm>
            <a:off x="771073" y="3198434"/>
            <a:ext cx="8089898" cy="4356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3200" b="1" spc="1020" dirty="0">
                <a:solidFill>
                  <a:srgbClr val="B58B58"/>
                </a:solidFill>
                <a:latin typeface="Arial Narrow" panose="020B0606020202030204" pitchFamily="34" charset="0"/>
              </a:rPr>
              <a:t>MIME</a:t>
            </a:r>
            <a:r>
              <a:rPr lang="pt-BR" sz="3200" spc="1020" dirty="0">
                <a:solidFill>
                  <a:srgbClr val="B58B58"/>
                </a:solidFill>
                <a:latin typeface="Arial Narrow" panose="020B0606020202030204" pitchFamily="34" charset="0"/>
              </a:rPr>
              <a:t> MUITO OS SEUS </a:t>
            </a:r>
            <a:r>
              <a:rPr lang="pt-BR" sz="3200" b="1" spc="1020" dirty="0">
                <a:solidFill>
                  <a:srgbClr val="B58B58"/>
                </a:solidFill>
                <a:latin typeface="Arial Narrow" panose="020B0606020202030204" pitchFamily="34" charset="0"/>
              </a:rPr>
              <a:t>CLIENTES</a:t>
            </a:r>
            <a:r>
              <a:rPr lang="pt-BR" sz="3200" spc="1020" dirty="0">
                <a:solidFill>
                  <a:srgbClr val="B58B58"/>
                </a:solidFill>
                <a:latin typeface="Arial Narrow" panose="020B0606020202030204" pitchFamily="34" charset="0"/>
              </a:rPr>
              <a:t> DE </a:t>
            </a:r>
            <a:r>
              <a:rPr lang="pt-BR" sz="3200" b="1" spc="1020" dirty="0">
                <a:solidFill>
                  <a:srgbClr val="B58B58"/>
                </a:solidFill>
                <a:latin typeface="Arial Narrow" panose="020B0606020202030204" pitchFamily="34" charset="0"/>
              </a:rPr>
              <a:t>MAIOR VALOR</a:t>
            </a:r>
            <a:r>
              <a:rPr lang="pt-BR" sz="3200" spc="1020" dirty="0">
                <a:solidFill>
                  <a:srgbClr val="B58B58"/>
                </a:solidFill>
                <a:latin typeface="Arial Narrow" panose="020B0606020202030204" pitchFamily="34" charset="0"/>
              </a:rPr>
              <a:t>. </a:t>
            </a:r>
            <a:br>
              <a:rPr lang="pt-BR" sz="3200" spc="1020" dirty="0">
                <a:solidFill>
                  <a:srgbClr val="B58B58"/>
                </a:solidFill>
                <a:latin typeface="Arial Narrow" panose="020B0606020202030204" pitchFamily="34" charset="0"/>
              </a:rPr>
            </a:br>
            <a:r>
              <a:rPr lang="pt-BR" sz="3200" spc="1020" dirty="0">
                <a:solidFill>
                  <a:srgbClr val="B58B58"/>
                </a:solidFill>
                <a:latin typeface="Arial Narrow" panose="020B0606020202030204" pitchFamily="34" charset="0"/>
              </a:rPr>
              <a:t>ELES SÃO </a:t>
            </a:r>
            <a:r>
              <a:rPr lang="pt-BR" sz="3200" spc="1020" dirty="0">
                <a:solidFill>
                  <a:srgbClr val="B58B58"/>
                </a:solidFill>
                <a:latin typeface="Arial Narrow" panose="020B0606020202030204" pitchFamily="34" charset="0"/>
                <a:sym typeface="DIN Pro Condensed Medium"/>
              </a:rPr>
              <a:t>FUNDAMENTAIS</a:t>
            </a:r>
            <a:r>
              <a:rPr lang="pt-BR" sz="3200" spc="1020" dirty="0">
                <a:solidFill>
                  <a:srgbClr val="B58B58"/>
                </a:solidFill>
                <a:latin typeface="Arial Narrow" panose="020B0606020202030204" pitchFamily="34" charset="0"/>
              </a:rPr>
              <a:t> PARA A SUA LOJA FICAR NO POSITIVO.</a:t>
            </a:r>
          </a:p>
        </p:txBody>
      </p: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70FA8D9C-7609-4C44-85C2-D51BC7A489C3}"/>
              </a:ext>
            </a:extLst>
          </p:cNvPr>
          <p:cNvCxnSpPr>
            <a:cxnSpLocks/>
          </p:cNvCxnSpPr>
          <p:nvPr/>
        </p:nvCxnSpPr>
        <p:spPr>
          <a:xfrm>
            <a:off x="8860971" y="5353806"/>
            <a:ext cx="2764972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391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19646645" y="11942875"/>
            <a:ext cx="8826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dirty="0"/>
              <a:t>7</a:t>
            </a:r>
          </a:p>
        </p:txBody>
      </p:sp>
      <p:sp>
        <p:nvSpPr>
          <p:cNvPr id="57" name="TÍTULO">
            <a:extLst>
              <a:ext uri="{FF2B5EF4-FFF2-40B4-BE49-F238E27FC236}">
                <a16:creationId xmlns:a16="http://schemas.microsoft.com/office/drawing/2014/main" id="{4E9D63EC-2FB1-44D0-A7EF-0EBE184BA927}"/>
              </a:ext>
            </a:extLst>
          </p:cNvPr>
          <p:cNvSpPr txBox="1"/>
          <p:nvPr/>
        </p:nvSpPr>
        <p:spPr>
          <a:xfrm>
            <a:off x="0" y="345661"/>
            <a:ext cx="20104100" cy="944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algn="ctr"/>
            <a:r>
              <a:rPr lang="pt-BR" dirty="0">
                <a:solidFill>
                  <a:srgbClr val="B58B58"/>
                </a:solidFill>
                <a:latin typeface="Arial Narrow" panose="020B0606020202030204" pitchFamily="34" charset="0"/>
              </a:rPr>
              <a:t>CRM - CLIENTES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4623B19-31CA-410F-B32C-DCC2A290C206}"/>
              </a:ext>
            </a:extLst>
          </p:cNvPr>
          <p:cNvSpPr txBox="1"/>
          <p:nvPr/>
        </p:nvSpPr>
        <p:spPr>
          <a:xfrm>
            <a:off x="1719948" y="7220079"/>
            <a:ext cx="1711234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 hangingPunct="1">
              <a:buFont typeface="Wingdings" panose="05000000000000000000" pitchFamily="2" charset="2"/>
              <a:buChar char="ü"/>
            </a:pPr>
            <a:r>
              <a:rPr lang="pt-BR" sz="3200" kern="1200" dirty="0">
                <a:solidFill>
                  <a:srgbClr val="202124"/>
                </a:solidFill>
                <a:latin typeface="Gill Sans Nova Light" panose="020B0302020104020203" pitchFamily="34" charset="0"/>
                <a:ea typeface="+mn-ea"/>
                <a:cs typeface="+mn-cs"/>
              </a:rPr>
              <a:t>O ticket médio sempre é maior que o do cliente novo e 10% pode retornar nos segmentos de maior valor.</a:t>
            </a:r>
          </a:p>
          <a:p>
            <a:pPr marL="457200" indent="-457200" algn="just" hangingPunct="1">
              <a:buFont typeface="Wingdings" panose="05000000000000000000" pitchFamily="2" charset="2"/>
              <a:buChar char="ü"/>
            </a:pPr>
            <a:endParaRPr lang="pt-BR" sz="3200" kern="1200" dirty="0">
              <a:solidFill>
                <a:srgbClr val="202124"/>
              </a:solidFill>
              <a:latin typeface="Gill Sans Nova Light" panose="020B0302020104020203" pitchFamily="34" charset="0"/>
              <a:ea typeface="+mn-ea"/>
              <a:cs typeface="+mn-cs"/>
            </a:endParaRPr>
          </a:p>
          <a:p>
            <a:pPr marL="457200" indent="-457200" algn="just" hangingPunct="1">
              <a:buFont typeface="Wingdings" panose="05000000000000000000" pitchFamily="2" charset="2"/>
              <a:buChar char="ü"/>
            </a:pPr>
            <a:r>
              <a:rPr lang="pt-BR" sz="3200" kern="1200" dirty="0">
                <a:solidFill>
                  <a:srgbClr val="202124"/>
                </a:solidFill>
                <a:latin typeface="Gill Sans Nova Light" panose="020B0302020104020203" pitchFamily="34" charset="0"/>
                <a:ea typeface="+mn-ea"/>
                <a:cs typeface="+mn-cs"/>
              </a:rPr>
              <a:t>Mas tem clientes inativos mais fáceis de resgatar que outros...e mais valiosos!</a:t>
            </a:r>
          </a:p>
          <a:p>
            <a:pPr algn="just" hangingPunct="1"/>
            <a:r>
              <a:rPr lang="pt-BR" sz="3200" kern="1200" dirty="0">
                <a:solidFill>
                  <a:srgbClr val="202124"/>
                </a:solidFill>
                <a:latin typeface="Gill Sans Nova Light" panose="020B0302020104020203" pitchFamily="34" charset="0"/>
                <a:ea typeface="+mn-ea"/>
                <a:cs typeface="+mn-cs"/>
              </a:rPr>
              <a:t> </a:t>
            </a:r>
          </a:p>
          <a:p>
            <a:pPr marL="457200" indent="-457200" algn="just" hangingPunct="1">
              <a:buFont typeface="Wingdings" panose="05000000000000000000" pitchFamily="2" charset="2"/>
              <a:buChar char="ü"/>
            </a:pPr>
            <a:r>
              <a:rPr lang="pt-BR" sz="3200" kern="1200" dirty="0">
                <a:solidFill>
                  <a:srgbClr val="202124"/>
                </a:solidFill>
                <a:latin typeface="Gill Sans Nova Light" panose="020B0302020104020203" pitchFamily="34" charset="0"/>
                <a:ea typeface="+mn-ea"/>
                <a:cs typeface="+mn-cs"/>
              </a:rPr>
              <a:t>Guardando a informação de compra de seus clientes, fica mais eficiente fazer ações para trazê-los de volta.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842638B5-2A2E-48E3-9D53-377C96F6653E}"/>
              </a:ext>
            </a:extLst>
          </p:cNvPr>
          <p:cNvSpPr txBox="1">
            <a:spLocks/>
          </p:cNvSpPr>
          <p:nvPr/>
        </p:nvSpPr>
        <p:spPr>
          <a:xfrm>
            <a:off x="1611086" y="2559028"/>
            <a:ext cx="15762519" cy="4356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t-BR" sz="3200" b="1" spc="1020" dirty="0">
                <a:solidFill>
                  <a:srgbClr val="B58B58"/>
                </a:solidFill>
                <a:latin typeface="Arial Narrow" panose="020B0606020202030204" pitchFamily="34" charset="0"/>
              </a:rPr>
              <a:t>RESGATAR CLIENTES INATIVOS É UM ÓTIMO NEGÓCIO.</a:t>
            </a:r>
          </a:p>
          <a:p>
            <a:pPr algn="ctr">
              <a:lnSpc>
                <a:spcPct val="150000"/>
              </a:lnSpc>
            </a:pPr>
            <a:endParaRPr lang="pt-BR" sz="3200" b="1" spc="1020" dirty="0">
              <a:solidFill>
                <a:srgbClr val="B58B58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3200" spc="1020" dirty="0">
                <a:solidFill>
                  <a:srgbClr val="B58B58"/>
                </a:solidFill>
                <a:latin typeface="Arial Narrow" panose="020B0606020202030204" pitchFamily="34" charset="0"/>
              </a:rPr>
              <a:t>Manter um esforço consistente para resgatar clientes pode trazer de volta até 20% dos inativos que não compram há 12 meses.</a:t>
            </a:r>
          </a:p>
          <a:p>
            <a:pPr algn="ctr">
              <a:lnSpc>
                <a:spcPct val="150000"/>
              </a:lnSpc>
            </a:pPr>
            <a:endParaRPr lang="pt-BR" sz="3200" b="1" spc="1020" dirty="0">
              <a:solidFill>
                <a:srgbClr val="B58B58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31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Personalizada 1">
      <a:majorFont>
        <a:latin typeface="Microsoft JhengHei Light"/>
        <a:ea typeface=""/>
        <a:cs typeface=""/>
      </a:majorFont>
      <a:minorFont>
        <a:latin typeface="Microsoft JhengHei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7868</TotalTime>
  <Words>2771</Words>
  <Application>Microsoft Office PowerPoint</Application>
  <PresentationFormat>Personalizar</PresentationFormat>
  <Paragraphs>281</Paragraphs>
  <Slides>29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40" baseType="lpstr">
      <vt:lpstr>Microsoft JhengHei Light</vt:lpstr>
      <vt:lpstr>Arial</vt:lpstr>
      <vt:lpstr>Arial Narrow</vt:lpstr>
      <vt:lpstr>Calibri</vt:lpstr>
      <vt:lpstr>Courier New</vt:lpstr>
      <vt:lpstr>DIN Pro Condensed Medium</vt:lpstr>
      <vt:lpstr>Gill Sans Light</vt:lpstr>
      <vt:lpstr>Gill Sans Nova Light</vt:lpstr>
      <vt:lpstr>Helvetica Neue</vt:lpstr>
      <vt:lpstr>Wingdings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Patrícia Abreu</dc:creator>
  <cp:lastModifiedBy>Patrícia Abreu</cp:lastModifiedBy>
  <cp:revision>70</cp:revision>
  <dcterms:modified xsi:type="dcterms:W3CDTF">2023-03-30T16:49:50Z</dcterms:modified>
</cp:coreProperties>
</file>